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theme/themeOverride1.xml" ContentType="application/vnd.openxmlformats-officedocument.themeOverr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763" r:id="rId1"/>
  </p:sldMasterIdLst>
  <p:notesMasterIdLst>
    <p:notesMasterId r:id="rId69"/>
  </p:notesMasterIdLst>
  <p:handoutMasterIdLst>
    <p:handoutMasterId r:id="rId70"/>
  </p:handoutMasterIdLst>
  <p:sldIdLst>
    <p:sldId id="421" r:id="rId2"/>
    <p:sldId id="428" r:id="rId3"/>
    <p:sldId id="504" r:id="rId4"/>
    <p:sldId id="505" r:id="rId5"/>
    <p:sldId id="506" r:id="rId6"/>
    <p:sldId id="572" r:id="rId7"/>
    <p:sldId id="574" r:id="rId8"/>
    <p:sldId id="573" r:id="rId9"/>
    <p:sldId id="508" r:id="rId10"/>
    <p:sldId id="510" r:id="rId11"/>
    <p:sldId id="507" r:id="rId12"/>
    <p:sldId id="427" r:id="rId13"/>
    <p:sldId id="511" r:id="rId14"/>
    <p:sldId id="512" r:id="rId15"/>
    <p:sldId id="513" r:id="rId16"/>
    <p:sldId id="514" r:id="rId17"/>
    <p:sldId id="515" r:id="rId18"/>
    <p:sldId id="516" r:id="rId19"/>
    <p:sldId id="517" r:id="rId20"/>
    <p:sldId id="518" r:id="rId21"/>
    <p:sldId id="519" r:id="rId22"/>
    <p:sldId id="520" r:id="rId23"/>
    <p:sldId id="521" r:id="rId24"/>
    <p:sldId id="522" r:id="rId25"/>
    <p:sldId id="523" r:id="rId26"/>
    <p:sldId id="524" r:id="rId27"/>
    <p:sldId id="525" r:id="rId28"/>
    <p:sldId id="526" r:id="rId29"/>
    <p:sldId id="527" r:id="rId30"/>
    <p:sldId id="528" r:id="rId31"/>
    <p:sldId id="529" r:id="rId32"/>
    <p:sldId id="530" r:id="rId33"/>
    <p:sldId id="531" r:id="rId34"/>
    <p:sldId id="532" r:id="rId35"/>
    <p:sldId id="533" r:id="rId36"/>
    <p:sldId id="534" r:id="rId37"/>
    <p:sldId id="535" r:id="rId38"/>
    <p:sldId id="536" r:id="rId39"/>
    <p:sldId id="537" r:id="rId40"/>
    <p:sldId id="538" r:id="rId41"/>
    <p:sldId id="539" r:id="rId42"/>
    <p:sldId id="568" r:id="rId43"/>
    <p:sldId id="540" r:id="rId44"/>
    <p:sldId id="569" r:id="rId45"/>
    <p:sldId id="541" r:id="rId46"/>
    <p:sldId id="570" r:id="rId47"/>
    <p:sldId id="542" r:id="rId48"/>
    <p:sldId id="543" r:id="rId49"/>
    <p:sldId id="544" r:id="rId50"/>
    <p:sldId id="545" r:id="rId51"/>
    <p:sldId id="546" r:id="rId52"/>
    <p:sldId id="547" r:id="rId53"/>
    <p:sldId id="548" r:id="rId54"/>
    <p:sldId id="549" r:id="rId55"/>
    <p:sldId id="550" r:id="rId56"/>
    <p:sldId id="551" r:id="rId57"/>
    <p:sldId id="552" r:id="rId58"/>
    <p:sldId id="553" r:id="rId59"/>
    <p:sldId id="554" r:id="rId60"/>
    <p:sldId id="567" r:id="rId61"/>
    <p:sldId id="576" r:id="rId62"/>
    <p:sldId id="555" r:id="rId63"/>
    <p:sldId id="556" r:id="rId64"/>
    <p:sldId id="557" r:id="rId65"/>
    <p:sldId id="558" r:id="rId66"/>
    <p:sldId id="571" r:id="rId67"/>
    <p:sldId id="575" r:id="rId68"/>
  </p:sldIdLst>
  <p:sldSz cx="12192000" cy="6858000"/>
  <p:notesSz cx="9363075" cy="7077075"/>
  <p:embeddedFontLst>
    <p:embeddedFont>
      <p:font typeface="Open Sans ExtraBold" panose="020B0604020202020204" charset="0"/>
      <p:bold r:id="rId71"/>
      <p:boldItalic r:id="rId72"/>
    </p:embeddedFont>
    <p:embeddedFont>
      <p:font typeface="Segoe UI" panose="020B0502040204020203" pitchFamily="34" charset="0"/>
      <p:regular r:id="rId73"/>
      <p:bold r:id="rId74"/>
      <p:italic r:id="rId75"/>
      <p:boldItalic r:id="rId76"/>
    </p:embeddedFont>
    <p:embeddedFont>
      <p:font typeface="Roboto Condensed" panose="020B0604020202020204" charset="0"/>
      <p:regular r:id="rId77"/>
      <p:bold r:id="rId78"/>
      <p:italic r:id="rId79"/>
      <p:boldItalic r:id="rId80"/>
    </p:embeddedFont>
    <p:embeddedFont>
      <p:font typeface="Calibri" panose="020F0502020204030204" pitchFamily="34" charset="0"/>
      <p:regular r:id="rId81"/>
      <p:bold r:id="rId82"/>
      <p:italic r:id="rId83"/>
      <p:boldItalic r:id="rId84"/>
    </p:embeddedFont>
    <p:embeddedFont>
      <p:font typeface="Roboto Black" panose="020B0604020202020204" charset="0"/>
      <p:bold r:id="rId85"/>
      <p:boldItalic r:id="rId86"/>
    </p:embeddedFont>
    <p:embeddedFont>
      <p:font typeface="Open Sans" panose="020B0604020202020204" charset="0"/>
      <p:regular r:id="rId87"/>
      <p:bold r:id="rId88"/>
      <p:italic r:id="rId89"/>
      <p:boldItalic r:id="rId9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DC88B38-A55C-4ED5-B74F-B2B4F9816BBA}">
          <p14:sldIdLst>
            <p14:sldId id="421"/>
            <p14:sldId id="428"/>
            <p14:sldId id="504"/>
            <p14:sldId id="505"/>
            <p14:sldId id="506"/>
            <p14:sldId id="572"/>
            <p14:sldId id="574"/>
            <p14:sldId id="573"/>
            <p14:sldId id="508"/>
            <p14:sldId id="510"/>
            <p14:sldId id="507"/>
            <p14:sldId id="427"/>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68"/>
            <p14:sldId id="540"/>
            <p14:sldId id="569"/>
            <p14:sldId id="541"/>
            <p14:sldId id="570"/>
            <p14:sldId id="542"/>
            <p14:sldId id="543"/>
            <p14:sldId id="544"/>
            <p14:sldId id="545"/>
            <p14:sldId id="546"/>
            <p14:sldId id="547"/>
            <p14:sldId id="548"/>
            <p14:sldId id="549"/>
            <p14:sldId id="550"/>
            <p14:sldId id="551"/>
            <p14:sldId id="552"/>
            <p14:sldId id="553"/>
            <p14:sldId id="554"/>
            <p14:sldId id="567"/>
            <p14:sldId id="576"/>
            <p14:sldId id="555"/>
            <p14:sldId id="556"/>
            <p14:sldId id="557"/>
            <p14:sldId id="558"/>
            <p14:sldId id="571"/>
            <p14:sldId id="57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300"/>
    <a:srgbClr val="BFBFBF"/>
    <a:srgbClr val="E6E6E6"/>
    <a:srgbClr val="ED7D31"/>
    <a:srgbClr val="1074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36" autoAdjust="0"/>
    <p:restoredTop sz="69462" autoAdjust="0"/>
  </p:normalViewPr>
  <p:slideViewPr>
    <p:cSldViewPr snapToGrid="0">
      <p:cViewPr varScale="1">
        <p:scale>
          <a:sx n="56" d="100"/>
          <a:sy n="56" d="100"/>
        </p:scale>
        <p:origin x="1502" y="53"/>
      </p:cViewPr>
      <p:guideLst/>
    </p:cSldViewPr>
  </p:slideViewPr>
  <p:notesTextViewPr>
    <p:cViewPr>
      <p:scale>
        <a:sx n="1" d="1"/>
        <a:sy n="1" d="1"/>
      </p:scale>
      <p:origin x="0" y="0"/>
    </p:cViewPr>
  </p:notesTextViewPr>
  <p:sorterViewPr>
    <p:cViewPr varScale="1">
      <p:scale>
        <a:sx n="1" d="1"/>
        <a:sy n="1" d="1"/>
      </p:scale>
      <p:origin x="0" y="-4958"/>
    </p:cViewPr>
  </p:sorterViewPr>
  <p:notesViewPr>
    <p:cSldViewPr snapToGrid="0">
      <p:cViewPr varScale="1">
        <p:scale>
          <a:sx n="81" d="100"/>
          <a:sy n="81" d="100"/>
        </p:scale>
        <p:origin x="1248" y="43"/>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14.fntdata"/><Relationship Id="rId89" Type="http://schemas.openxmlformats.org/officeDocument/2006/relationships/font" Target="fonts/font19.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4.fntdata"/><Relationship Id="rId79" Type="http://schemas.openxmlformats.org/officeDocument/2006/relationships/font" Target="fonts/font9.fntdata"/><Relationship Id="rId5" Type="http://schemas.openxmlformats.org/officeDocument/2006/relationships/slide" Target="slides/slide4.xml"/><Relationship Id="rId90" Type="http://schemas.openxmlformats.org/officeDocument/2006/relationships/font" Target="fonts/font20.fntdata"/><Relationship Id="rId95" Type="http://schemas.microsoft.com/office/2016/11/relationships/changesInfo" Target="changesInfos/changesInfo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2.fntdata"/><Relationship Id="rId80" Type="http://schemas.openxmlformats.org/officeDocument/2006/relationships/font" Target="fonts/font10.fntdata"/><Relationship Id="rId85" Type="http://schemas.openxmlformats.org/officeDocument/2006/relationships/font" Target="fonts/font15.fntdata"/><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handoutMaster" Target="handoutMasters/handoutMaster1.xml"/><Relationship Id="rId75" Type="http://schemas.openxmlformats.org/officeDocument/2006/relationships/font" Target="fonts/font5.fntdata"/><Relationship Id="rId83" Type="http://schemas.openxmlformats.org/officeDocument/2006/relationships/font" Target="fonts/font13.fntdata"/><Relationship Id="rId88" Type="http://schemas.openxmlformats.org/officeDocument/2006/relationships/font" Target="fonts/font18.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3.fntdata"/><Relationship Id="rId78" Type="http://schemas.openxmlformats.org/officeDocument/2006/relationships/font" Target="fonts/font8.fntdata"/><Relationship Id="rId81" Type="http://schemas.openxmlformats.org/officeDocument/2006/relationships/font" Target="fonts/font11.fntdata"/><Relationship Id="rId86" Type="http://schemas.openxmlformats.org/officeDocument/2006/relationships/font" Target="fonts/font16.fntdata"/><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6.fntdata"/><Relationship Id="rId7" Type="http://schemas.openxmlformats.org/officeDocument/2006/relationships/slide" Target="slides/slide6.xml"/><Relationship Id="rId71" Type="http://schemas.openxmlformats.org/officeDocument/2006/relationships/font" Target="fonts/font1.fntdata"/><Relationship Id="rId92" Type="http://schemas.openxmlformats.org/officeDocument/2006/relationships/viewProps" Target="viewProp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font" Target="fonts/font17.fntdata"/><Relationship Id="rId61" Type="http://schemas.openxmlformats.org/officeDocument/2006/relationships/slide" Target="slides/slide60.xml"/><Relationship Id="rId82" Type="http://schemas.openxmlformats.org/officeDocument/2006/relationships/font" Target="fonts/font12.fntdata"/><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font" Target="fonts/font7.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4A54DF0F-D150-4269-B498-DFA7896165EF}"/>
    <pc:docChg chg="modSld">
      <pc:chgData name="Guest User" userId="" providerId="Windows Live" clId="Web-{4A54DF0F-D150-4269-B498-DFA7896165EF}" dt="2018-02-12T15:25:09.696" v="5"/>
      <pc:docMkLst>
        <pc:docMk/>
      </pc:docMkLst>
      <pc:sldChg chg="modSp">
        <pc:chgData name="Guest User" userId="" providerId="Windows Live" clId="Web-{4A54DF0F-D150-4269-B498-DFA7896165EF}" dt="2018-02-12T15:25:09.696" v="5"/>
        <pc:sldMkLst>
          <pc:docMk/>
          <pc:sldMk cId="666471132" sldId="421"/>
        </pc:sldMkLst>
        <pc:spChg chg="mod">
          <ac:chgData name="Guest User" userId="" providerId="Windows Live" clId="Web-{4A54DF0F-D150-4269-B498-DFA7896165EF}" dt="2018-02-12T15:25:09.696" v="5"/>
          <ac:spMkLst>
            <pc:docMk/>
            <pc:sldMk cId="666471132" sldId="421"/>
            <ac:spMk id="7" creationId="{52278E85-8CB2-4795-978D-7675E57A58DB}"/>
          </ac:spMkLst>
        </pc:spChg>
      </pc:sldChg>
    </pc:docChg>
  </pc:docChgLst>
  <pc:docChgLst>
    <pc:chgData name="Guest User" providerId="Windows Live" clId="Web-{63277CA9-48DF-4C94-B4F0-B06793536382}"/>
    <pc:docChg chg="modSld">
      <pc:chgData name="Guest User" userId="" providerId="Windows Live" clId="Web-{63277CA9-48DF-4C94-B4F0-B06793536382}" dt="2018-02-12T16:08:25.010" v="325"/>
      <pc:docMkLst>
        <pc:docMk/>
      </pc:docMkLst>
      <pc:sldChg chg="addSp delSp modSp">
        <pc:chgData name="Guest User" userId="" providerId="Windows Live" clId="Web-{63277CA9-48DF-4C94-B4F0-B06793536382}" dt="2018-02-12T16:08:24.995" v="324"/>
        <pc:sldMkLst>
          <pc:docMk/>
          <pc:sldMk cId="1216981786" sldId="522"/>
        </pc:sldMkLst>
        <pc:spChg chg="mod">
          <ac:chgData name="Guest User" userId="" providerId="Windows Live" clId="Web-{63277CA9-48DF-4C94-B4F0-B06793536382}" dt="2018-02-12T16:08:24.995" v="324"/>
          <ac:spMkLst>
            <pc:docMk/>
            <pc:sldMk cId="1216981786" sldId="522"/>
            <ac:spMk id="5" creationId="{D5DA0B06-76C2-4A3F-ABFD-8E009B732F01}"/>
          </ac:spMkLst>
        </pc:spChg>
        <pc:spChg chg="add del">
          <ac:chgData name="Guest User" userId="" providerId="Windows Live" clId="Web-{63277CA9-48DF-4C94-B4F0-B06793536382}" dt="2018-02-12T16:03:38.835" v="218"/>
          <ac:spMkLst>
            <pc:docMk/>
            <pc:sldMk cId="1216981786" sldId="522"/>
            <ac:spMk id="18" creationId="{9EE39A95-7337-43C5-94F8-6EC89A9FB922}"/>
          </ac:spMkLst>
        </pc:spChg>
        <pc:spChg chg="add mod">
          <ac:chgData name="Guest User" userId="" providerId="Windows Live" clId="Web-{63277CA9-48DF-4C94-B4F0-B06793536382}" dt="2018-02-12T16:04:05.243" v="222"/>
          <ac:spMkLst>
            <pc:docMk/>
            <pc:sldMk cId="1216981786" sldId="522"/>
            <ac:spMk id="19" creationId="{2DF4FF28-6917-408D-B913-6E01F668BF1D}"/>
          </ac:spMkLst>
        </pc:spChg>
        <pc:grpChg chg="del">
          <ac:chgData name="Guest User" userId="" providerId="Windows Live" clId="Web-{63277CA9-48DF-4C94-B4F0-B06793536382}" dt="2018-02-12T16:01:44.896" v="126"/>
          <ac:grpSpMkLst>
            <pc:docMk/>
            <pc:sldMk cId="1216981786" sldId="522"/>
            <ac:grpSpMk id="6" creationId="{11846552-E588-4AF1-9AD0-8E7ACB4AF62F}"/>
          </ac:grpSpMkLst>
        </pc:grpChg>
        <pc:picChg chg="add del mod">
          <ac:chgData name="Guest User" userId="" providerId="Windows Live" clId="Web-{63277CA9-48DF-4C94-B4F0-B06793536382}" dt="2018-02-12T15:51:21.216" v="6"/>
          <ac:picMkLst>
            <pc:docMk/>
            <pc:sldMk cId="1216981786" sldId="522"/>
            <ac:picMk id="3" creationId="{2C710BCD-423C-4BBD-8A9F-1CDFD775E51C}"/>
          </ac:picMkLst>
        </pc:picChg>
        <pc:picChg chg="add del mod">
          <ac:chgData name="Guest User" userId="" providerId="Windows Live" clId="Web-{63277CA9-48DF-4C94-B4F0-B06793536382}" dt="2018-02-12T15:52:52.608" v="8"/>
          <ac:picMkLst>
            <pc:docMk/>
            <pc:sldMk cId="1216981786" sldId="522"/>
            <ac:picMk id="10" creationId="{808EDBA3-C803-48E4-9AF5-B1A1BFFD0B68}"/>
          </ac:picMkLst>
        </pc:picChg>
        <pc:picChg chg="add del mod">
          <ac:chgData name="Guest User" userId="" providerId="Windows Live" clId="Web-{63277CA9-48DF-4C94-B4F0-B06793536382}" dt="2018-02-12T15:59:02.206" v="15"/>
          <ac:picMkLst>
            <pc:docMk/>
            <pc:sldMk cId="1216981786" sldId="522"/>
            <ac:picMk id="12" creationId="{A8B39102-FECA-4744-9C72-57705379CABD}"/>
          </ac:picMkLst>
        </pc:picChg>
        <pc:picChg chg="add del mod">
          <ac:chgData name="Guest User" userId="" providerId="Windows Live" clId="Web-{63277CA9-48DF-4C94-B4F0-B06793536382}" dt="2018-02-12T15:59:47.269" v="20"/>
          <ac:picMkLst>
            <pc:docMk/>
            <pc:sldMk cId="1216981786" sldId="522"/>
            <ac:picMk id="14" creationId="{88DBB7CD-7774-4F6A-86A3-55659E5F7B6B}"/>
          </ac:picMkLst>
        </pc:picChg>
        <pc:picChg chg="add mod">
          <ac:chgData name="Guest User" userId="" providerId="Windows Live" clId="Web-{63277CA9-48DF-4C94-B4F0-B06793536382}" dt="2018-02-12T16:04:00.976" v="221"/>
          <ac:picMkLst>
            <pc:docMk/>
            <pc:sldMk cId="1216981786" sldId="522"/>
            <ac:picMk id="16" creationId="{17FC6995-23C9-49D5-BF72-DED9E8BC6A11}"/>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2.xml"/><Relationship Id="rId1" Type="http://schemas.microsoft.com/office/2011/relationships/chartStyle" Target="style12.xml"/><Relationship Id="rId4" Type="http://schemas.openxmlformats.org/officeDocument/2006/relationships/package" Target="../embeddings/Microsoft_Excel_Worksheet12.xlsx"/></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bar"/>
        <c:grouping val="clustered"/>
        <c:varyColors val="0"/>
        <c:ser>
          <c:idx val="0"/>
          <c:order val="0"/>
          <c:tx>
            <c:strRef>
              <c:f>Sheet1!$B$1</c:f>
              <c:strCache>
                <c:ptCount val="1"/>
                <c:pt idx="0">
                  <c:v>Series 1</c:v>
                </c:pt>
              </c:strCache>
            </c:strRef>
          </c:tx>
          <c:spPr>
            <a:solidFill>
              <a:schemeClr val="accent1"/>
            </a:solidFill>
            <a:ln>
              <a:noFill/>
            </a:ln>
            <a:effectLst/>
            <a:sp3d/>
          </c:spPr>
          <c:invertIfNegative val="0"/>
          <c:cat>
            <c:strRef>
              <c:f>Sheet1!$A$2:$A$4</c:f>
              <c:strCache>
                <c:ptCount val="3"/>
                <c:pt idx="0">
                  <c:v>Category 1</c:v>
                </c:pt>
                <c:pt idx="1">
                  <c:v>Category 2</c:v>
                </c:pt>
                <c:pt idx="2">
                  <c:v>Category 3</c:v>
                </c:pt>
              </c:strCache>
            </c:strRef>
          </c:cat>
          <c:val>
            <c:numRef>
              <c:f>Sheet1!$B$2:$B$4</c:f>
              <c:numCache>
                <c:formatCode>0%</c:formatCode>
                <c:ptCount val="3"/>
                <c:pt idx="0">
                  <c:v>0.43</c:v>
                </c:pt>
                <c:pt idx="1">
                  <c:v>0.6</c:v>
                </c:pt>
                <c:pt idx="2">
                  <c:v>0.73</c:v>
                </c:pt>
              </c:numCache>
            </c:numRef>
          </c:val>
          <c:extLst>
            <c:ext xmlns:c16="http://schemas.microsoft.com/office/drawing/2014/chart" uri="{C3380CC4-5D6E-409C-BE32-E72D297353CC}">
              <c16:uniqueId val="{00000000-E0BC-48FA-BE33-453403B7564C}"/>
            </c:ext>
          </c:extLst>
        </c:ser>
        <c:ser>
          <c:idx val="1"/>
          <c:order val="1"/>
          <c:tx>
            <c:strRef>
              <c:f>Sheet1!$C$1</c:f>
              <c:strCache>
                <c:ptCount val="1"/>
                <c:pt idx="0">
                  <c:v>Series 2</c:v>
                </c:pt>
              </c:strCache>
            </c:strRef>
          </c:tx>
          <c:spPr>
            <a:solidFill>
              <a:schemeClr val="accent2"/>
            </a:solidFill>
            <a:ln>
              <a:noFill/>
            </a:ln>
            <a:effectLst/>
            <a:sp3d/>
          </c:spPr>
          <c:invertIfNegative val="0"/>
          <c:cat>
            <c:strRef>
              <c:f>Sheet1!$A$2:$A$4</c:f>
              <c:strCache>
                <c:ptCount val="3"/>
                <c:pt idx="0">
                  <c:v>Category 1</c:v>
                </c:pt>
                <c:pt idx="1">
                  <c:v>Category 2</c:v>
                </c:pt>
                <c:pt idx="2">
                  <c:v>Category 3</c:v>
                </c:pt>
              </c:strCache>
            </c:strRef>
          </c:cat>
          <c:val>
            <c:numRef>
              <c:f>Sheet1!$C$2:$C$4</c:f>
              <c:numCache>
                <c:formatCode>0%</c:formatCode>
                <c:ptCount val="3"/>
                <c:pt idx="0">
                  <c:v>0.55000000000000004</c:v>
                </c:pt>
                <c:pt idx="1">
                  <c:v>0.65</c:v>
                </c:pt>
                <c:pt idx="2">
                  <c:v>0.75</c:v>
                </c:pt>
              </c:numCache>
            </c:numRef>
          </c:val>
          <c:extLst>
            <c:ext xmlns:c16="http://schemas.microsoft.com/office/drawing/2014/chart" uri="{C3380CC4-5D6E-409C-BE32-E72D297353CC}">
              <c16:uniqueId val="{00000003-E0BC-48FA-BE33-453403B7564C}"/>
            </c:ext>
          </c:extLst>
        </c:ser>
        <c:dLbls>
          <c:showLegendKey val="0"/>
          <c:showVal val="0"/>
          <c:showCatName val="0"/>
          <c:showSerName val="0"/>
          <c:showPercent val="0"/>
          <c:showBubbleSize val="0"/>
        </c:dLbls>
        <c:gapWidth val="150"/>
        <c:shape val="box"/>
        <c:axId val="379141800"/>
        <c:axId val="379142128"/>
        <c:axId val="0"/>
      </c:bar3DChart>
      <c:catAx>
        <c:axId val="379141800"/>
        <c:scaling>
          <c:orientation val="minMax"/>
        </c:scaling>
        <c:delete val="0"/>
        <c:axPos val="l"/>
        <c:numFmt formatCode="General" sourceLinked="1"/>
        <c:majorTickMark val="none"/>
        <c:minorTickMark val="none"/>
        <c:tickLblPos val="nextTo"/>
        <c:spPr>
          <a:noFill/>
          <a:ln>
            <a:solidFill>
              <a:schemeClr val="tx1"/>
            </a:solid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79142128"/>
        <c:crosses val="autoZero"/>
        <c:auto val="1"/>
        <c:lblAlgn val="ctr"/>
        <c:lblOffset val="100"/>
        <c:noMultiLvlLbl val="0"/>
      </c:catAx>
      <c:valAx>
        <c:axId val="379142128"/>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in"/>
        <c:minorTickMark val="out"/>
        <c:tickLblPos val="nextTo"/>
        <c:spPr>
          <a:noFill/>
          <a:ln>
            <a:solidFill>
              <a:schemeClr val="tx1"/>
            </a:solid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79141800"/>
        <c:crosses val="autoZero"/>
        <c:crossBetween val="between"/>
      </c:valAx>
      <c:spPr>
        <a:noFill/>
        <a:ln>
          <a:noFill/>
        </a:ln>
        <a:effectLst/>
      </c:spPr>
    </c:plotArea>
    <c:legend>
      <c:legendPos val="r"/>
      <c:overlay val="0"/>
      <c:spPr>
        <a:noFill/>
        <a:ln>
          <a:solidFill>
            <a:schemeClr val="tx1"/>
          </a:solid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solidFill>
        <a:schemeClr val="tx1"/>
      </a:solid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Series 1</c:v>
                </c:pt>
              </c:strCache>
            </c:strRef>
          </c:tx>
          <c:dPt>
            <c:idx val="0"/>
            <c:bubble3D val="0"/>
            <c:spPr>
              <a:solidFill>
                <a:schemeClr val="accent4"/>
              </a:solidFill>
              <a:ln>
                <a:noFill/>
              </a:ln>
              <a:effectLst/>
              <a:sp3d/>
            </c:spPr>
            <c:extLst>
              <c:ext xmlns:c16="http://schemas.microsoft.com/office/drawing/2014/chart" uri="{C3380CC4-5D6E-409C-BE32-E72D297353CC}">
                <c16:uniqueId val="{00000002-2117-4607-908C-2E7A96F70FF7}"/>
              </c:ext>
            </c:extLst>
          </c:dPt>
          <c:dPt>
            <c:idx val="1"/>
            <c:bubble3D val="0"/>
            <c:spPr>
              <a:solidFill>
                <a:schemeClr val="accent2"/>
              </a:solidFill>
              <a:ln>
                <a:noFill/>
              </a:ln>
              <a:effectLst/>
              <a:sp3d/>
            </c:spPr>
            <c:extLst>
              <c:ext xmlns:c16="http://schemas.microsoft.com/office/drawing/2014/chart" uri="{C3380CC4-5D6E-409C-BE32-E72D297353CC}">
                <c16:uniqueId val="{00000003-D46A-4EC6-8296-8242844D978F}"/>
              </c:ext>
            </c:extLst>
          </c:dPt>
          <c:dPt>
            <c:idx val="2"/>
            <c:bubble3D val="0"/>
            <c:spPr>
              <a:solidFill>
                <a:schemeClr val="accent3"/>
              </a:solidFill>
              <a:ln>
                <a:noFill/>
              </a:ln>
              <a:effectLst/>
              <a:sp3d/>
            </c:spPr>
            <c:extLst>
              <c:ext xmlns:c16="http://schemas.microsoft.com/office/drawing/2014/chart" uri="{C3380CC4-5D6E-409C-BE32-E72D297353CC}">
                <c16:uniqueId val="{00000005-D46A-4EC6-8296-8242844D978F}"/>
              </c:ext>
            </c:extLst>
          </c:dPt>
          <c:cat>
            <c:strRef>
              <c:f>Sheet1!$A$2:$A$4</c:f>
              <c:strCache>
                <c:ptCount val="3"/>
                <c:pt idx="0">
                  <c:v>Category 1</c:v>
                </c:pt>
                <c:pt idx="1">
                  <c:v>Category 2</c:v>
                </c:pt>
                <c:pt idx="2">
                  <c:v>Category 3</c:v>
                </c:pt>
              </c:strCache>
            </c:strRef>
          </c:cat>
          <c:val>
            <c:numRef>
              <c:f>Sheet1!$B$2:$B$4</c:f>
              <c:numCache>
                <c:formatCode>0%</c:formatCode>
                <c:ptCount val="3"/>
                <c:pt idx="0">
                  <c:v>0.43</c:v>
                </c:pt>
                <c:pt idx="1">
                  <c:v>0.6</c:v>
                </c:pt>
                <c:pt idx="2">
                  <c:v>0.73</c:v>
                </c:pt>
              </c:numCache>
            </c:numRef>
          </c:val>
          <c:extLst>
            <c:ext xmlns:c16="http://schemas.microsoft.com/office/drawing/2014/chart" uri="{C3380CC4-5D6E-409C-BE32-E72D297353CC}">
              <c16:uniqueId val="{00000000-2117-4607-908C-2E7A96F70FF7}"/>
            </c:ext>
          </c:extLst>
        </c:ser>
        <c:ser>
          <c:idx val="1"/>
          <c:order val="1"/>
          <c:tx>
            <c:strRef>
              <c:f>Sheet1!$C$1</c:f>
              <c:strCache>
                <c:ptCount val="1"/>
                <c:pt idx="0">
                  <c:v>Series 2</c:v>
                </c:pt>
              </c:strCache>
            </c:strRef>
          </c:tx>
          <c:dPt>
            <c:idx val="0"/>
            <c:bubble3D val="0"/>
            <c:spPr>
              <a:solidFill>
                <a:schemeClr val="accent1"/>
              </a:solidFill>
              <a:ln>
                <a:noFill/>
              </a:ln>
              <a:effectLst/>
              <a:sp3d/>
            </c:spPr>
            <c:extLst>
              <c:ext xmlns:c16="http://schemas.microsoft.com/office/drawing/2014/chart" uri="{C3380CC4-5D6E-409C-BE32-E72D297353CC}">
                <c16:uniqueId val="{00000007-D46A-4EC6-8296-8242844D978F}"/>
              </c:ext>
            </c:extLst>
          </c:dPt>
          <c:dPt>
            <c:idx val="1"/>
            <c:bubble3D val="0"/>
            <c:spPr>
              <a:solidFill>
                <a:schemeClr val="accent2"/>
              </a:solidFill>
              <a:ln>
                <a:noFill/>
              </a:ln>
              <a:effectLst/>
              <a:sp3d/>
            </c:spPr>
            <c:extLst>
              <c:ext xmlns:c16="http://schemas.microsoft.com/office/drawing/2014/chart" uri="{C3380CC4-5D6E-409C-BE32-E72D297353CC}">
                <c16:uniqueId val="{00000009-D46A-4EC6-8296-8242844D978F}"/>
              </c:ext>
            </c:extLst>
          </c:dPt>
          <c:dPt>
            <c:idx val="2"/>
            <c:bubble3D val="0"/>
            <c:spPr>
              <a:solidFill>
                <a:schemeClr val="accent3"/>
              </a:solidFill>
              <a:ln>
                <a:noFill/>
              </a:ln>
              <a:effectLst/>
              <a:sp3d/>
            </c:spPr>
            <c:extLst>
              <c:ext xmlns:c16="http://schemas.microsoft.com/office/drawing/2014/chart" uri="{C3380CC4-5D6E-409C-BE32-E72D297353CC}">
                <c16:uniqueId val="{0000000B-D46A-4EC6-8296-8242844D978F}"/>
              </c:ext>
            </c:extLst>
          </c:dPt>
          <c:cat>
            <c:strRef>
              <c:f>Sheet1!$A$2:$A$4</c:f>
              <c:strCache>
                <c:ptCount val="3"/>
                <c:pt idx="0">
                  <c:v>Category 1</c:v>
                </c:pt>
                <c:pt idx="1">
                  <c:v>Category 2</c:v>
                </c:pt>
                <c:pt idx="2">
                  <c:v>Category 3</c:v>
                </c:pt>
              </c:strCache>
            </c:strRef>
          </c:cat>
          <c:val>
            <c:numRef>
              <c:f>Sheet1!$C$2:$C$4</c:f>
              <c:numCache>
                <c:formatCode>0%</c:formatCode>
                <c:ptCount val="3"/>
                <c:pt idx="0">
                  <c:v>0.55000000000000004</c:v>
                </c:pt>
                <c:pt idx="1">
                  <c:v>0.65</c:v>
                </c:pt>
                <c:pt idx="2">
                  <c:v>0.75</c:v>
                </c:pt>
              </c:numCache>
            </c:numRef>
          </c:val>
          <c:extLst>
            <c:ext xmlns:c16="http://schemas.microsoft.com/office/drawing/2014/chart" uri="{C3380CC4-5D6E-409C-BE32-E72D297353CC}">
              <c16:uniqueId val="{00000001-2117-4607-908C-2E7A96F70FF7}"/>
            </c:ext>
          </c:extLst>
        </c:ser>
        <c:dLbls>
          <c:showLegendKey val="0"/>
          <c:showVal val="0"/>
          <c:showCatName val="0"/>
          <c:showSerName val="0"/>
          <c:showPercent val="0"/>
          <c:showBubbleSize val="0"/>
          <c:showLeaderLines val="1"/>
        </c:dLbls>
      </c:pie3DChart>
      <c:spPr>
        <a:noFill/>
        <a:ln>
          <a:noFill/>
        </a:ln>
        <a:effectLst/>
      </c:spPr>
    </c:plotArea>
    <c:legend>
      <c:legendPos val="r"/>
      <c:overlay val="0"/>
      <c:spPr>
        <a:noFill/>
        <a:ln>
          <a:solidFill>
            <a:schemeClr val="tx1"/>
          </a:solid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solidFill>
        <a:schemeClr val="tx1"/>
      </a:solid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492959983901712E-2"/>
          <c:y val="0.15980867619287178"/>
          <c:w val="0.92026833586422219"/>
          <c:h val="0.77350370487797093"/>
        </c:manualLayout>
      </c:layout>
      <c:areaChart>
        <c:grouping val="standard"/>
        <c:varyColors val="0"/>
        <c:ser>
          <c:idx val="0"/>
          <c:order val="0"/>
          <c:tx>
            <c:strRef>
              <c:f>Sheet1!$B$1</c:f>
              <c:strCache>
                <c:ptCount val="1"/>
                <c:pt idx="0">
                  <c:v>Series 1</c:v>
                </c:pt>
              </c:strCache>
            </c:strRef>
          </c:tx>
          <c:spPr>
            <a:solidFill>
              <a:srgbClr val="BFBFBF">
                <a:alpha val="69804"/>
              </a:srgbClr>
            </a:solidFill>
            <a:ln>
              <a:noFill/>
            </a:ln>
            <a:effectLst/>
          </c:spPr>
          <c:cat>
            <c:numRef>
              <c:f>Sheet1!$A$2:$A$6</c:f>
              <c:numCache>
                <c:formatCode>General</c:formatCode>
                <c:ptCount val="5"/>
                <c:pt idx="0">
                  <c:v>2013</c:v>
                </c:pt>
                <c:pt idx="1">
                  <c:v>2014</c:v>
                </c:pt>
                <c:pt idx="2">
                  <c:v>2015</c:v>
                </c:pt>
                <c:pt idx="3">
                  <c:v>2016</c:v>
                </c:pt>
                <c:pt idx="4">
                  <c:v>2017</c:v>
                </c:pt>
              </c:numCache>
            </c:numRef>
          </c:cat>
          <c:val>
            <c:numRef>
              <c:f>Sheet1!$B$2:$B$6</c:f>
              <c:numCache>
                <c:formatCode>General</c:formatCode>
                <c:ptCount val="5"/>
                <c:pt idx="0">
                  <c:v>32</c:v>
                </c:pt>
                <c:pt idx="1">
                  <c:v>48</c:v>
                </c:pt>
                <c:pt idx="2">
                  <c:v>52</c:v>
                </c:pt>
                <c:pt idx="3">
                  <c:v>69</c:v>
                </c:pt>
                <c:pt idx="4">
                  <c:v>72</c:v>
                </c:pt>
              </c:numCache>
            </c:numRef>
          </c:val>
          <c:extLst>
            <c:ext xmlns:c16="http://schemas.microsoft.com/office/drawing/2014/chart" uri="{C3380CC4-5D6E-409C-BE32-E72D297353CC}">
              <c16:uniqueId val="{00000000-1F9B-40CA-82AF-69F543C593CD}"/>
            </c:ext>
          </c:extLst>
        </c:ser>
        <c:dLbls>
          <c:showLegendKey val="0"/>
          <c:showVal val="0"/>
          <c:showCatName val="0"/>
          <c:showSerName val="0"/>
          <c:showPercent val="0"/>
          <c:showBubbleSize val="0"/>
        </c:dLbls>
        <c:axId val="899389824"/>
        <c:axId val="899392776"/>
      </c:areaChart>
      <c:catAx>
        <c:axId val="89938982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92776"/>
        <c:crosses val="autoZero"/>
        <c:auto val="1"/>
        <c:lblAlgn val="ctr"/>
        <c:lblOffset val="100"/>
        <c:noMultiLvlLbl val="0"/>
      </c:catAx>
      <c:valAx>
        <c:axId val="8993927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89824"/>
        <c:crosses val="autoZero"/>
        <c:crossBetween val="midCat"/>
      </c:valAx>
      <c:spPr>
        <a:noFill/>
        <a:ln>
          <a:noFill/>
        </a:ln>
        <a:effectLst/>
      </c:spPr>
    </c:plotArea>
    <c:plotVisOnly val="1"/>
    <c:dispBlanksAs val="zero"/>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spPr>
        <a:noFill/>
        <a:ln>
          <a:noFill/>
        </a:ln>
        <a:effectLst/>
      </c:spPr>
      <c:txPr>
        <a:bodyPr rot="0" spcFirstLastPara="1" vertOverflow="ellipsis" vert="horz" wrap="square" anchor="ctr" anchorCtr="1"/>
        <a:lstStyle/>
        <a:p>
          <a:pPr>
            <a:defRPr sz="288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7AF-48E2-A97B-C62CA774A815}"/>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7AF-48E2-A97B-C62CA774A81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7AF-48E2-A97B-C62CA774A81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7AF-48E2-A97B-C62CA774A815}"/>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D7AF-48E2-A97B-C62CA774A815}"/>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400"/>
      </a:pPr>
      <a:endParaRPr lang="en-US"/>
    </a:p>
  </c:txPr>
  <c:externalData r:id="rId4">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9328486860646648"/>
          <c:y val="7.8164057691679528E-2"/>
          <c:w val="0.47567627194684664"/>
          <c:h val="0.86633649936414248"/>
        </c:manualLayout>
      </c:layout>
      <c:barChart>
        <c:barDir val="bar"/>
        <c:grouping val="clustered"/>
        <c:varyColors val="0"/>
        <c:ser>
          <c:idx val="0"/>
          <c:order val="0"/>
          <c:tx>
            <c:strRef>
              <c:f>Sheet1!$B$1</c:f>
              <c:strCache>
                <c:ptCount val="1"/>
                <c:pt idx="0">
                  <c:v>Series 1</c:v>
                </c:pt>
              </c:strCache>
            </c:strRef>
          </c:tx>
          <c:spPr>
            <a:solidFill>
              <a:schemeClr val="bg1">
                <a:lumMod val="65000"/>
              </a:schemeClr>
            </a:solidFill>
            <a:ln>
              <a:noFill/>
            </a:ln>
            <a:effectLst/>
          </c:spPr>
          <c:invertIfNegative val="0"/>
          <c:dPt>
            <c:idx val="2"/>
            <c:invertIfNegative val="0"/>
            <c:bubble3D val="0"/>
            <c:spPr>
              <a:solidFill>
                <a:schemeClr val="bg1">
                  <a:lumMod val="65000"/>
                </a:schemeClr>
              </a:solidFill>
              <a:ln>
                <a:noFill/>
              </a:ln>
              <a:effectLst/>
            </c:spPr>
            <c:extLst>
              <c:ext xmlns:c16="http://schemas.microsoft.com/office/drawing/2014/chart" uri="{C3380CC4-5D6E-409C-BE32-E72D297353CC}">
                <c16:uniqueId val="{00000001-E922-459D-8EB2-FBF25089403E}"/>
              </c:ext>
            </c:extLst>
          </c:dPt>
          <c:dPt>
            <c:idx val="5"/>
            <c:invertIfNegative val="0"/>
            <c:bubble3D val="0"/>
            <c:spPr>
              <a:solidFill>
                <a:schemeClr val="accent2"/>
              </a:solidFill>
              <a:ln>
                <a:noFill/>
              </a:ln>
              <a:effectLst/>
            </c:spPr>
            <c:extLst>
              <c:ext xmlns:c16="http://schemas.microsoft.com/office/drawing/2014/chart" uri="{C3380CC4-5D6E-409C-BE32-E72D297353CC}">
                <c16:uniqueId val="{00000003-E922-459D-8EB2-FBF25089403E}"/>
              </c:ext>
            </c:extLst>
          </c:dPt>
          <c:dPt>
            <c:idx val="6"/>
            <c:invertIfNegative val="0"/>
            <c:bubble3D val="0"/>
            <c:spPr>
              <a:solidFill>
                <a:schemeClr val="accent2"/>
              </a:solidFill>
              <a:ln>
                <a:noFill/>
              </a:ln>
              <a:effectLst/>
            </c:spPr>
            <c:extLst>
              <c:ext xmlns:c16="http://schemas.microsoft.com/office/drawing/2014/chart" uri="{C3380CC4-5D6E-409C-BE32-E72D297353CC}">
                <c16:uniqueId val="{00000005-E922-459D-8EB2-FBF25089403E}"/>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Breve</c:v>
                </c:pt>
                <c:pt idx="1">
                  <c:v>Espresso shot</c:v>
                </c:pt>
                <c:pt idx="2">
                  <c:v>Berry smoothie</c:v>
                </c:pt>
                <c:pt idx="3">
                  <c:v>Americano</c:v>
                </c:pt>
                <c:pt idx="4">
                  <c:v>Latte</c:v>
                </c:pt>
                <c:pt idx="5">
                  <c:v>Mocha</c:v>
                </c:pt>
                <c:pt idx="6">
                  <c:v>Java Chip Frappuccino</c:v>
                </c:pt>
              </c:strCache>
            </c:strRef>
          </c:cat>
          <c:val>
            <c:numRef>
              <c:f>Sheet1!$B$2:$B$8</c:f>
              <c:numCache>
                <c:formatCode>0%</c:formatCode>
                <c:ptCount val="7"/>
                <c:pt idx="0">
                  <c:v>0.08</c:v>
                </c:pt>
                <c:pt idx="1">
                  <c:v>0.08</c:v>
                </c:pt>
                <c:pt idx="2">
                  <c:v>0.1</c:v>
                </c:pt>
                <c:pt idx="3">
                  <c:v>0.14000000000000001</c:v>
                </c:pt>
                <c:pt idx="4">
                  <c:v>0.16</c:v>
                </c:pt>
                <c:pt idx="5">
                  <c:v>0.21</c:v>
                </c:pt>
                <c:pt idx="6">
                  <c:v>0.23</c:v>
                </c:pt>
              </c:numCache>
            </c:numRef>
          </c:val>
          <c:extLst>
            <c:ext xmlns:c16="http://schemas.microsoft.com/office/drawing/2014/chart" uri="{C3380CC4-5D6E-409C-BE32-E72D297353CC}">
              <c16:uniqueId val="{00000006-E922-459D-8EB2-FBF25089403E}"/>
            </c:ext>
          </c:extLst>
        </c:ser>
        <c:dLbls>
          <c:showLegendKey val="0"/>
          <c:showVal val="0"/>
          <c:showCatName val="0"/>
          <c:showSerName val="0"/>
          <c:showPercent val="0"/>
          <c:showBubbleSize val="0"/>
        </c:dLbls>
        <c:gapWidth val="48"/>
        <c:axId val="528830064"/>
        <c:axId val="528828096"/>
      </c:barChart>
      <c:catAx>
        <c:axId val="528830064"/>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528828096"/>
        <c:crosses val="autoZero"/>
        <c:auto val="1"/>
        <c:lblAlgn val="ctr"/>
        <c:lblOffset val="100"/>
        <c:noMultiLvlLbl val="0"/>
      </c:catAx>
      <c:valAx>
        <c:axId val="528828096"/>
        <c:scaling>
          <c:orientation val="minMax"/>
        </c:scaling>
        <c:delete val="1"/>
        <c:axPos val="b"/>
        <c:numFmt formatCode="0%" sourceLinked="1"/>
        <c:majorTickMark val="out"/>
        <c:minorTickMark val="none"/>
        <c:tickLblPos val="nextTo"/>
        <c:crossAx val="52883006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4B43-4CCD-84B9-903F8F611916}"/>
            </c:ext>
          </c:extLst>
        </c:ser>
        <c:ser>
          <c:idx val="1"/>
          <c:order val="1"/>
          <c:tx>
            <c:strRef>
              <c:f>Sheet1!$C$1</c:f>
              <c:strCache>
                <c:ptCount val="1"/>
                <c:pt idx="0">
                  <c:v>Series 2</c:v>
                </c:pt>
              </c:strCache>
            </c:strRef>
          </c:tx>
          <c:spPr>
            <a:solidFill>
              <a:schemeClr val="accent6">
                <a:lumMod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4.2</c:v>
                </c:pt>
                <c:pt idx="1">
                  <c:v>3</c:v>
                </c:pt>
                <c:pt idx="2">
                  <c:v>4</c:v>
                </c:pt>
                <c:pt idx="3">
                  <c:v>4.0999999999999996</c:v>
                </c:pt>
              </c:numCache>
            </c:numRef>
          </c:val>
          <c:extLst>
            <c:ext xmlns:c16="http://schemas.microsoft.com/office/drawing/2014/chart" uri="{C3380CC4-5D6E-409C-BE32-E72D297353CC}">
              <c16:uniqueId val="{00000003-4B43-4CCD-84B9-903F8F611916}"/>
            </c:ext>
          </c:extLst>
        </c:ser>
        <c:dLbls>
          <c:showLegendKey val="0"/>
          <c:showVal val="0"/>
          <c:showCatName val="0"/>
          <c:showSerName val="0"/>
          <c:showPercent val="0"/>
          <c:showBubbleSize val="0"/>
        </c:dLbls>
        <c:gapWidth val="93"/>
        <c:overlap val="-27"/>
        <c:axId val="372266440"/>
        <c:axId val="372265784"/>
      </c:barChart>
      <c:catAx>
        <c:axId val="372266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72265784"/>
        <c:crosses val="autoZero"/>
        <c:auto val="1"/>
        <c:lblAlgn val="ctr"/>
        <c:lblOffset val="100"/>
        <c:noMultiLvlLbl val="0"/>
      </c:catAx>
      <c:valAx>
        <c:axId val="3722657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72266440"/>
        <c:crosses val="autoZero"/>
        <c:crossBetween val="between"/>
        <c:majorUnit val="1"/>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4B43-4CCD-84B9-903F8F611916}"/>
            </c:ext>
          </c:extLst>
        </c:ser>
        <c:ser>
          <c:idx val="1"/>
          <c:order val="1"/>
          <c:tx>
            <c:strRef>
              <c:f>Sheet1!$C$1</c:f>
              <c:strCache>
                <c:ptCount val="1"/>
                <c:pt idx="0">
                  <c:v>Series 2</c:v>
                </c:pt>
              </c:strCache>
            </c:strRef>
          </c:tx>
          <c:spPr>
            <a:solidFill>
              <a:schemeClr val="accent6">
                <a:lumMod val="7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4.2</c:v>
                </c:pt>
                <c:pt idx="1">
                  <c:v>3</c:v>
                </c:pt>
                <c:pt idx="2">
                  <c:v>4</c:v>
                </c:pt>
                <c:pt idx="3">
                  <c:v>4.0999999999999996</c:v>
                </c:pt>
              </c:numCache>
            </c:numRef>
          </c:val>
          <c:extLst>
            <c:ext xmlns:c16="http://schemas.microsoft.com/office/drawing/2014/chart" uri="{C3380CC4-5D6E-409C-BE32-E72D297353CC}">
              <c16:uniqueId val="{00000003-4B43-4CCD-84B9-903F8F611916}"/>
            </c:ext>
          </c:extLst>
        </c:ser>
        <c:dLbls>
          <c:showLegendKey val="0"/>
          <c:showVal val="0"/>
          <c:showCatName val="0"/>
          <c:showSerName val="0"/>
          <c:showPercent val="0"/>
          <c:showBubbleSize val="0"/>
        </c:dLbls>
        <c:gapWidth val="93"/>
        <c:overlap val="-27"/>
        <c:axId val="372266440"/>
        <c:axId val="372265784"/>
      </c:barChart>
      <c:catAx>
        <c:axId val="372266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72265784"/>
        <c:crosses val="autoZero"/>
        <c:auto val="1"/>
        <c:lblAlgn val="ctr"/>
        <c:lblOffset val="100"/>
        <c:noMultiLvlLbl val="0"/>
      </c:catAx>
      <c:valAx>
        <c:axId val="3722657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72266440"/>
        <c:crosses val="autoZero"/>
        <c:crossBetween val="between"/>
        <c:majorUnit val="1"/>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9328486860646648"/>
          <c:y val="7.8164057691679528E-2"/>
          <c:w val="0.47567627194684664"/>
          <c:h val="0.86633649936414248"/>
        </c:manualLayout>
      </c:layout>
      <c:barChart>
        <c:barDir val="bar"/>
        <c:grouping val="clustered"/>
        <c:varyColors val="0"/>
        <c:ser>
          <c:idx val="0"/>
          <c:order val="0"/>
          <c:tx>
            <c:strRef>
              <c:f>Sheet1!$B$1</c:f>
              <c:strCache>
                <c:ptCount val="1"/>
                <c:pt idx="0">
                  <c:v>Series 1</c:v>
                </c:pt>
              </c:strCache>
            </c:strRef>
          </c:tx>
          <c:spPr>
            <a:solidFill>
              <a:schemeClr val="bg1">
                <a:lumMod val="65000"/>
              </a:schemeClr>
            </a:solidFill>
            <a:ln>
              <a:noFill/>
            </a:ln>
            <a:effectLst/>
          </c:spPr>
          <c:invertIfNegative val="0"/>
          <c:dPt>
            <c:idx val="2"/>
            <c:invertIfNegative val="0"/>
            <c:bubble3D val="0"/>
            <c:spPr>
              <a:solidFill>
                <a:schemeClr val="bg1">
                  <a:lumMod val="65000"/>
                </a:schemeClr>
              </a:solidFill>
              <a:ln>
                <a:noFill/>
              </a:ln>
              <a:effectLst/>
            </c:spPr>
            <c:extLst>
              <c:ext xmlns:c16="http://schemas.microsoft.com/office/drawing/2014/chart" uri="{C3380CC4-5D6E-409C-BE32-E72D297353CC}">
                <c16:uniqueId val="{00000001-1325-4A12-8854-9B10B527E0A1}"/>
              </c:ext>
            </c:extLst>
          </c:dPt>
          <c:dPt>
            <c:idx val="5"/>
            <c:invertIfNegative val="0"/>
            <c:bubble3D val="0"/>
            <c:spPr>
              <a:solidFill>
                <a:schemeClr val="accent2"/>
              </a:solidFill>
              <a:ln>
                <a:noFill/>
              </a:ln>
              <a:effectLst/>
            </c:spPr>
            <c:extLst>
              <c:ext xmlns:c16="http://schemas.microsoft.com/office/drawing/2014/chart" uri="{C3380CC4-5D6E-409C-BE32-E72D297353CC}">
                <c16:uniqueId val="{00000003-1325-4A12-8854-9B10B527E0A1}"/>
              </c:ext>
            </c:extLst>
          </c:dPt>
          <c:dPt>
            <c:idx val="6"/>
            <c:invertIfNegative val="0"/>
            <c:bubble3D val="0"/>
            <c:spPr>
              <a:solidFill>
                <a:schemeClr val="accent2"/>
              </a:solidFill>
              <a:ln>
                <a:noFill/>
              </a:ln>
              <a:effectLst/>
            </c:spPr>
            <c:extLst>
              <c:ext xmlns:c16="http://schemas.microsoft.com/office/drawing/2014/chart" uri="{C3380CC4-5D6E-409C-BE32-E72D297353CC}">
                <c16:uniqueId val="{00000005-1325-4A12-8854-9B10B527E0A1}"/>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Breve</c:v>
                </c:pt>
                <c:pt idx="1">
                  <c:v>Espresso shot</c:v>
                </c:pt>
                <c:pt idx="2">
                  <c:v>Berry smoothie</c:v>
                </c:pt>
                <c:pt idx="3">
                  <c:v>Americano</c:v>
                </c:pt>
                <c:pt idx="4">
                  <c:v>Latte</c:v>
                </c:pt>
                <c:pt idx="5">
                  <c:v>Mocha</c:v>
                </c:pt>
                <c:pt idx="6">
                  <c:v>Java Chip Frappuccino</c:v>
                </c:pt>
              </c:strCache>
            </c:strRef>
          </c:cat>
          <c:val>
            <c:numRef>
              <c:f>Sheet1!$B$2:$B$8</c:f>
              <c:numCache>
                <c:formatCode>0%</c:formatCode>
                <c:ptCount val="7"/>
                <c:pt idx="0">
                  <c:v>0.08</c:v>
                </c:pt>
                <c:pt idx="1">
                  <c:v>0.08</c:v>
                </c:pt>
                <c:pt idx="2">
                  <c:v>0.1</c:v>
                </c:pt>
                <c:pt idx="3">
                  <c:v>0.14000000000000001</c:v>
                </c:pt>
                <c:pt idx="4">
                  <c:v>0.16</c:v>
                </c:pt>
                <c:pt idx="5">
                  <c:v>0.21</c:v>
                </c:pt>
                <c:pt idx="6">
                  <c:v>0.23</c:v>
                </c:pt>
              </c:numCache>
            </c:numRef>
          </c:val>
          <c:extLst>
            <c:ext xmlns:c16="http://schemas.microsoft.com/office/drawing/2014/chart" uri="{C3380CC4-5D6E-409C-BE32-E72D297353CC}">
              <c16:uniqueId val="{00000006-1325-4A12-8854-9B10B527E0A1}"/>
            </c:ext>
          </c:extLst>
        </c:ser>
        <c:dLbls>
          <c:showLegendKey val="0"/>
          <c:showVal val="0"/>
          <c:showCatName val="0"/>
          <c:showSerName val="0"/>
          <c:showPercent val="0"/>
          <c:showBubbleSize val="0"/>
        </c:dLbls>
        <c:gapWidth val="48"/>
        <c:axId val="528830064"/>
        <c:axId val="528828096"/>
      </c:barChart>
      <c:catAx>
        <c:axId val="528830064"/>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528828096"/>
        <c:crosses val="autoZero"/>
        <c:auto val="1"/>
        <c:lblAlgn val="ctr"/>
        <c:lblOffset val="100"/>
        <c:noMultiLvlLbl val="0"/>
      </c:catAx>
      <c:valAx>
        <c:axId val="528828096"/>
        <c:scaling>
          <c:orientation val="minMax"/>
        </c:scaling>
        <c:delete val="1"/>
        <c:axPos val="b"/>
        <c:numFmt formatCode="0%" sourceLinked="1"/>
        <c:majorTickMark val="out"/>
        <c:minorTickMark val="none"/>
        <c:tickLblPos val="nextTo"/>
        <c:crossAx val="52883006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bg1">
        <a:lumMod val="85000"/>
      </a:schemeClr>
    </a:solid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869464036958619"/>
          <c:y val="5.7256754834102815E-2"/>
          <c:w val="0.6749511595240274"/>
          <c:h val="0.87621551947299225"/>
        </c:manualLayout>
      </c:layout>
      <c:barChart>
        <c:barDir val="col"/>
        <c:grouping val="clustered"/>
        <c:varyColors val="0"/>
        <c:ser>
          <c:idx val="0"/>
          <c:order val="0"/>
          <c:tx>
            <c:strRef>
              <c:f>Sheet1!$B$1</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2BB-48F3-8CEE-85F286A9F724}"/>
            </c:ext>
          </c:extLst>
        </c:ser>
        <c:ser>
          <c:idx val="1"/>
          <c:order val="1"/>
          <c:tx>
            <c:strRef>
              <c:f>Sheet1!$C$1</c:f>
              <c:strCache>
                <c:ptCount val="1"/>
                <c:pt idx="0">
                  <c:v>2016</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72BB-48F3-8CEE-85F286A9F724}"/>
            </c:ext>
          </c:extLst>
        </c:ser>
        <c:ser>
          <c:idx val="2"/>
          <c:order val="2"/>
          <c:tx>
            <c:strRef>
              <c:f>Sheet1!$D$1</c:f>
              <c:strCache>
                <c:ptCount val="1"/>
                <c:pt idx="0">
                  <c:v>2017</c:v>
                </c:pt>
              </c:strCache>
            </c:strRef>
          </c:tx>
          <c:spPr>
            <a:solidFill>
              <a:schemeClr val="tx1">
                <a:lumMod val="65000"/>
                <a:lumOff val="3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72BB-48F3-8CEE-85F286A9F724}"/>
            </c:ext>
          </c:extLst>
        </c:ser>
        <c:dLbls>
          <c:showLegendKey val="0"/>
          <c:showVal val="0"/>
          <c:showCatName val="0"/>
          <c:showSerName val="0"/>
          <c:showPercent val="0"/>
          <c:showBubbleSize val="0"/>
        </c:dLbls>
        <c:gapWidth val="219"/>
        <c:overlap val="-27"/>
        <c:axId val="899384904"/>
        <c:axId val="899379984"/>
      </c:barChart>
      <c:catAx>
        <c:axId val="899384904"/>
        <c:scaling>
          <c:orientation val="minMax"/>
        </c:scaling>
        <c:delete val="0"/>
        <c:axPos val="b"/>
        <c:numFmt formatCode="General" sourceLinked="1"/>
        <c:majorTickMark val="out"/>
        <c:minorTickMark val="out"/>
        <c:tickLblPos val="nextTo"/>
        <c:spPr>
          <a:noFill/>
          <a:ln w="95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79984"/>
        <c:crosses val="autoZero"/>
        <c:auto val="1"/>
        <c:lblAlgn val="ctr"/>
        <c:lblOffset val="100"/>
        <c:noMultiLvlLbl val="0"/>
      </c:catAx>
      <c:valAx>
        <c:axId val="8993799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in"/>
        <c:tickLblPos val="nextTo"/>
        <c:spPr>
          <a:noFill/>
          <a:ln w="12700">
            <a:solidFill>
              <a:schemeClr val="tx1"/>
            </a:solid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84904"/>
        <c:crosses val="autoZero"/>
        <c:crossBetween val="between"/>
      </c:valAx>
      <c:spPr>
        <a:noFill/>
        <a:ln>
          <a:noFill/>
        </a:ln>
        <a:effectLst/>
      </c:spPr>
    </c:plotArea>
    <c:legend>
      <c:legendPos val="r"/>
      <c:layout>
        <c:manualLayout>
          <c:xMode val="edge"/>
          <c:yMode val="edge"/>
          <c:x val="4.573935484171264E-2"/>
          <c:y val="0.36004369694369315"/>
          <c:w val="0.10138760625012637"/>
          <c:h val="0.21285441506870029"/>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chemeClr val="tx1"/>
      </a:solid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869464036958619"/>
          <c:y val="5.7256754834102815E-2"/>
          <c:w val="0.6749511595240274"/>
          <c:h val="0.87621551947299225"/>
        </c:manualLayout>
      </c:layout>
      <c:barChart>
        <c:barDir val="col"/>
        <c:grouping val="clustered"/>
        <c:varyColors val="0"/>
        <c:ser>
          <c:idx val="0"/>
          <c:order val="0"/>
          <c:tx>
            <c:strRef>
              <c:f>Sheet1!$B$1</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02A-4405-8476-E4ECE0E50009}"/>
            </c:ext>
          </c:extLst>
        </c:ser>
        <c:ser>
          <c:idx val="1"/>
          <c:order val="1"/>
          <c:tx>
            <c:strRef>
              <c:f>Sheet1!$C$1</c:f>
              <c:strCache>
                <c:ptCount val="1"/>
                <c:pt idx="0">
                  <c:v>2016</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02A-4405-8476-E4ECE0E50009}"/>
            </c:ext>
          </c:extLst>
        </c:ser>
        <c:ser>
          <c:idx val="2"/>
          <c:order val="2"/>
          <c:tx>
            <c:strRef>
              <c:f>Sheet1!$D$1</c:f>
              <c:strCache>
                <c:ptCount val="1"/>
                <c:pt idx="0">
                  <c:v>2017</c:v>
                </c:pt>
              </c:strCache>
            </c:strRef>
          </c:tx>
          <c:spPr>
            <a:solidFill>
              <a:schemeClr val="tx1">
                <a:lumMod val="65000"/>
                <a:lumOff val="3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02A-4405-8476-E4ECE0E50009}"/>
            </c:ext>
          </c:extLst>
        </c:ser>
        <c:dLbls>
          <c:showLegendKey val="0"/>
          <c:showVal val="0"/>
          <c:showCatName val="0"/>
          <c:showSerName val="0"/>
          <c:showPercent val="0"/>
          <c:showBubbleSize val="0"/>
        </c:dLbls>
        <c:gapWidth val="219"/>
        <c:overlap val="-27"/>
        <c:axId val="899384904"/>
        <c:axId val="899379984"/>
      </c:barChart>
      <c:catAx>
        <c:axId val="899384904"/>
        <c:scaling>
          <c:orientation val="minMax"/>
        </c:scaling>
        <c:delete val="0"/>
        <c:axPos val="b"/>
        <c:numFmt formatCode="General" sourceLinked="1"/>
        <c:majorTickMark val="out"/>
        <c:minorTickMark val="out"/>
        <c:tickLblPos val="nextTo"/>
        <c:spPr>
          <a:noFill/>
          <a:ln w="95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79984"/>
        <c:crosses val="autoZero"/>
        <c:auto val="1"/>
        <c:lblAlgn val="ctr"/>
        <c:lblOffset val="100"/>
        <c:noMultiLvlLbl val="0"/>
      </c:catAx>
      <c:valAx>
        <c:axId val="8993799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in"/>
        <c:tickLblPos val="nextTo"/>
        <c:spPr>
          <a:noFill/>
          <a:ln w="12700">
            <a:solidFill>
              <a:schemeClr val="tx1"/>
            </a:solid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84904"/>
        <c:crosses val="autoZero"/>
        <c:crossBetween val="between"/>
      </c:valAx>
      <c:spPr>
        <a:noFill/>
        <a:ln>
          <a:noFill/>
        </a:ln>
        <a:effectLst/>
      </c:spPr>
    </c:plotArea>
    <c:legend>
      <c:legendPos val="r"/>
      <c:layout>
        <c:manualLayout>
          <c:xMode val="edge"/>
          <c:yMode val="edge"/>
          <c:x val="4.573935484171264E-2"/>
          <c:y val="0.36004369694369315"/>
          <c:w val="0.10138760625012637"/>
          <c:h val="0.21285441506870029"/>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chemeClr val="tx1"/>
      </a:solid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869464036958619"/>
          <c:y val="5.7256754834102815E-2"/>
          <c:w val="0.6749511595240274"/>
          <c:h val="0.87621551947299225"/>
        </c:manualLayout>
      </c:layout>
      <c:barChart>
        <c:barDir val="col"/>
        <c:grouping val="clustered"/>
        <c:varyColors val="0"/>
        <c:ser>
          <c:idx val="0"/>
          <c:order val="0"/>
          <c:tx>
            <c:strRef>
              <c:f>Sheet1!$B$1</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3A33-4817-A8D6-C15A22C7E921}"/>
            </c:ext>
          </c:extLst>
        </c:ser>
        <c:ser>
          <c:idx val="1"/>
          <c:order val="1"/>
          <c:tx>
            <c:strRef>
              <c:f>Sheet1!$C$1</c:f>
              <c:strCache>
                <c:ptCount val="1"/>
                <c:pt idx="0">
                  <c:v>2016</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3A33-4817-A8D6-C15A22C7E921}"/>
            </c:ext>
          </c:extLst>
        </c:ser>
        <c:ser>
          <c:idx val="2"/>
          <c:order val="2"/>
          <c:tx>
            <c:strRef>
              <c:f>Sheet1!$D$1</c:f>
              <c:strCache>
                <c:ptCount val="1"/>
                <c:pt idx="0">
                  <c:v>2017</c:v>
                </c:pt>
              </c:strCache>
            </c:strRef>
          </c:tx>
          <c:spPr>
            <a:solidFill>
              <a:schemeClr val="tx1">
                <a:lumMod val="65000"/>
                <a:lumOff val="3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3A33-4817-A8D6-C15A22C7E921}"/>
            </c:ext>
          </c:extLst>
        </c:ser>
        <c:dLbls>
          <c:showLegendKey val="0"/>
          <c:showVal val="0"/>
          <c:showCatName val="0"/>
          <c:showSerName val="0"/>
          <c:showPercent val="0"/>
          <c:showBubbleSize val="0"/>
        </c:dLbls>
        <c:gapWidth val="219"/>
        <c:overlap val="-27"/>
        <c:axId val="899384904"/>
        <c:axId val="899379984"/>
      </c:barChart>
      <c:catAx>
        <c:axId val="899384904"/>
        <c:scaling>
          <c:orientation val="minMax"/>
        </c:scaling>
        <c:delete val="0"/>
        <c:axPos val="b"/>
        <c:numFmt formatCode="General" sourceLinked="1"/>
        <c:majorTickMark val="out"/>
        <c:minorTickMark val="out"/>
        <c:tickLblPos val="nextTo"/>
        <c:spPr>
          <a:noFill/>
          <a:ln w="95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79984"/>
        <c:crosses val="autoZero"/>
        <c:auto val="1"/>
        <c:lblAlgn val="ctr"/>
        <c:lblOffset val="100"/>
        <c:noMultiLvlLbl val="0"/>
      </c:catAx>
      <c:valAx>
        <c:axId val="8993799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in"/>
        <c:tickLblPos val="nextTo"/>
        <c:spPr>
          <a:noFill/>
          <a:ln w="12700">
            <a:solidFill>
              <a:schemeClr val="tx1"/>
            </a:solid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84904"/>
        <c:crosses val="autoZero"/>
        <c:crossBetween val="between"/>
      </c:valAx>
      <c:spPr>
        <a:noFill/>
        <a:ln>
          <a:noFill/>
        </a:ln>
        <a:effectLst/>
      </c:spPr>
    </c:plotArea>
    <c:legend>
      <c:legendPos val="r"/>
      <c:layout>
        <c:manualLayout>
          <c:xMode val="edge"/>
          <c:yMode val="edge"/>
          <c:x val="4.573935484171264E-2"/>
          <c:y val="0.36004369694369315"/>
          <c:w val="0.10138760625012637"/>
          <c:h val="0.21285441506870029"/>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solidFill>
        <a:schemeClr val="tx1"/>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32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bar"/>
        <c:grouping val="clustered"/>
        <c:varyColors val="0"/>
        <c:ser>
          <c:idx val="0"/>
          <c:order val="0"/>
          <c:tx>
            <c:strRef>
              <c:f>Sheet1!$B$1</c:f>
              <c:strCache>
                <c:ptCount val="1"/>
                <c:pt idx="0">
                  <c:v>Series 1</c:v>
                </c:pt>
              </c:strCache>
            </c:strRef>
          </c:tx>
          <c:spPr>
            <a:solidFill>
              <a:schemeClr val="accent1"/>
            </a:solidFill>
            <a:ln>
              <a:noFill/>
            </a:ln>
            <a:effectLst/>
            <a:sp3d/>
          </c:spPr>
          <c:invertIfNegative val="0"/>
          <c:cat>
            <c:strRef>
              <c:f>Sheet1!$A$2:$A$4</c:f>
              <c:strCache>
                <c:ptCount val="3"/>
                <c:pt idx="0">
                  <c:v>Category 1</c:v>
                </c:pt>
                <c:pt idx="1">
                  <c:v>Category 2</c:v>
                </c:pt>
                <c:pt idx="2">
                  <c:v>Category 3</c:v>
                </c:pt>
              </c:strCache>
            </c:strRef>
          </c:cat>
          <c:val>
            <c:numRef>
              <c:f>Sheet1!$B$2:$B$4</c:f>
              <c:numCache>
                <c:formatCode>0%</c:formatCode>
                <c:ptCount val="3"/>
                <c:pt idx="0">
                  <c:v>0.43</c:v>
                </c:pt>
                <c:pt idx="1">
                  <c:v>0.6</c:v>
                </c:pt>
                <c:pt idx="2">
                  <c:v>0.73</c:v>
                </c:pt>
              </c:numCache>
            </c:numRef>
          </c:val>
          <c:extLst>
            <c:ext xmlns:c16="http://schemas.microsoft.com/office/drawing/2014/chart" uri="{C3380CC4-5D6E-409C-BE32-E72D297353CC}">
              <c16:uniqueId val="{00000000-382D-46D5-A0AE-D394883615B1}"/>
            </c:ext>
          </c:extLst>
        </c:ser>
        <c:ser>
          <c:idx val="1"/>
          <c:order val="1"/>
          <c:tx>
            <c:strRef>
              <c:f>Sheet1!$C$1</c:f>
              <c:strCache>
                <c:ptCount val="1"/>
                <c:pt idx="0">
                  <c:v>Series 2</c:v>
                </c:pt>
              </c:strCache>
            </c:strRef>
          </c:tx>
          <c:spPr>
            <a:solidFill>
              <a:schemeClr val="accent2"/>
            </a:solidFill>
            <a:ln>
              <a:noFill/>
            </a:ln>
            <a:effectLst/>
            <a:sp3d/>
          </c:spPr>
          <c:invertIfNegative val="0"/>
          <c:cat>
            <c:strRef>
              <c:f>Sheet1!$A$2:$A$4</c:f>
              <c:strCache>
                <c:ptCount val="3"/>
                <c:pt idx="0">
                  <c:v>Category 1</c:v>
                </c:pt>
                <c:pt idx="1">
                  <c:v>Category 2</c:v>
                </c:pt>
                <c:pt idx="2">
                  <c:v>Category 3</c:v>
                </c:pt>
              </c:strCache>
            </c:strRef>
          </c:cat>
          <c:val>
            <c:numRef>
              <c:f>Sheet1!$C$2:$C$4</c:f>
              <c:numCache>
                <c:formatCode>0%</c:formatCode>
                <c:ptCount val="3"/>
                <c:pt idx="0">
                  <c:v>0.55000000000000004</c:v>
                </c:pt>
                <c:pt idx="1">
                  <c:v>0.65</c:v>
                </c:pt>
                <c:pt idx="2">
                  <c:v>0.75</c:v>
                </c:pt>
              </c:numCache>
            </c:numRef>
          </c:val>
          <c:extLst>
            <c:ext xmlns:c16="http://schemas.microsoft.com/office/drawing/2014/chart" uri="{C3380CC4-5D6E-409C-BE32-E72D297353CC}">
              <c16:uniqueId val="{00000001-382D-46D5-A0AE-D394883615B1}"/>
            </c:ext>
          </c:extLst>
        </c:ser>
        <c:dLbls>
          <c:showLegendKey val="0"/>
          <c:showVal val="0"/>
          <c:showCatName val="0"/>
          <c:showSerName val="0"/>
          <c:showPercent val="0"/>
          <c:showBubbleSize val="0"/>
        </c:dLbls>
        <c:gapWidth val="150"/>
        <c:shape val="box"/>
        <c:axId val="379141800"/>
        <c:axId val="379142128"/>
        <c:axId val="0"/>
      </c:bar3DChart>
      <c:catAx>
        <c:axId val="379141800"/>
        <c:scaling>
          <c:orientation val="minMax"/>
        </c:scaling>
        <c:delete val="0"/>
        <c:axPos val="l"/>
        <c:numFmt formatCode="General" sourceLinked="1"/>
        <c:majorTickMark val="none"/>
        <c:minorTickMark val="none"/>
        <c:tickLblPos val="nextTo"/>
        <c:spPr>
          <a:noFill/>
          <a:ln>
            <a:solidFill>
              <a:schemeClr val="tx1"/>
            </a:solid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379142128"/>
        <c:crosses val="autoZero"/>
        <c:auto val="1"/>
        <c:lblAlgn val="ctr"/>
        <c:lblOffset val="100"/>
        <c:noMultiLvlLbl val="0"/>
      </c:catAx>
      <c:valAx>
        <c:axId val="379142128"/>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in"/>
        <c:minorTickMark val="out"/>
        <c:tickLblPos val="nextTo"/>
        <c:spPr>
          <a:noFill/>
          <a:ln>
            <a:solidFill>
              <a:schemeClr val="tx1"/>
            </a:solid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379141800"/>
        <c:crosses val="autoZero"/>
        <c:crossBetween val="between"/>
      </c:valAx>
      <c:spPr>
        <a:noFill/>
        <a:ln>
          <a:noFill/>
        </a:ln>
        <a:effectLst/>
      </c:spPr>
    </c:plotArea>
    <c:legend>
      <c:legendPos val="r"/>
      <c:layout>
        <c:manualLayout>
          <c:xMode val="edge"/>
          <c:yMode val="edge"/>
          <c:x val="0.80915163103005394"/>
          <c:y val="0.39757654154815325"/>
          <c:w val="0.14997329642775603"/>
          <c:h val="0.1942751475136282"/>
        </c:manualLayout>
      </c:layout>
      <c:overlay val="0"/>
      <c:spPr>
        <a:noFill/>
        <a:ln>
          <a:solidFill>
            <a:schemeClr val="tx1"/>
          </a:solid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solidFill>
        <a:schemeClr val="tx1"/>
      </a:solidFill>
    </a:ln>
    <a:effectLst/>
  </c:spPr>
  <c:txPr>
    <a:bodyPr/>
    <a:lstStyle/>
    <a:p>
      <a:pPr>
        <a:defRPr sz="1100"/>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areaChart>
        <c:grouping val="standard"/>
        <c:varyColors val="0"/>
        <c:ser>
          <c:idx val="1"/>
          <c:order val="1"/>
          <c:tx>
            <c:strRef>
              <c:f>Sheet1!$C$1</c:f>
              <c:strCache>
                <c:ptCount val="1"/>
                <c:pt idx="0">
                  <c:v>Series 2</c:v>
                </c:pt>
              </c:strCache>
            </c:strRef>
          </c:tx>
          <c:spPr>
            <a:solidFill>
              <a:schemeClr val="bg2">
                <a:lumMod val="90000"/>
              </a:schemeClr>
            </a:solidFill>
            <a:ln>
              <a:noFill/>
            </a:ln>
            <a:effectLst/>
          </c:spPr>
          <c:cat>
            <c:strRef>
              <c:f>Sheet1!$A$2:$A$11</c:f>
              <c:strCache>
                <c:ptCount val="1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strCache>
            </c:strRef>
          </c:cat>
          <c:val>
            <c:numRef>
              <c:f>Sheet1!$C$2:$C$11</c:f>
              <c:numCache>
                <c:formatCode>General</c:formatCode>
                <c:ptCount val="10"/>
                <c:pt idx="0">
                  <c:v>100</c:v>
                </c:pt>
                <c:pt idx="1">
                  <c:v>200</c:v>
                </c:pt>
                <c:pt idx="2">
                  <c:v>525</c:v>
                </c:pt>
                <c:pt idx="3">
                  <c:v>242</c:v>
                </c:pt>
                <c:pt idx="4">
                  <c:v>365</c:v>
                </c:pt>
                <c:pt idx="5">
                  <c:v>286</c:v>
                </c:pt>
                <c:pt idx="6">
                  <c:v>425</c:v>
                </c:pt>
                <c:pt idx="7">
                  <c:v>698</c:v>
                </c:pt>
                <c:pt idx="8">
                  <c:v>788</c:v>
                </c:pt>
                <c:pt idx="9">
                  <c:v>455</c:v>
                </c:pt>
              </c:numCache>
            </c:numRef>
          </c:val>
          <c:extLst>
            <c:ext xmlns:c16="http://schemas.microsoft.com/office/drawing/2014/chart" uri="{C3380CC4-5D6E-409C-BE32-E72D297353CC}">
              <c16:uniqueId val="{00000003-C2AB-480A-A023-ABE384B5BCD0}"/>
            </c:ext>
          </c:extLst>
        </c:ser>
        <c:dLbls>
          <c:showLegendKey val="0"/>
          <c:showVal val="0"/>
          <c:showCatName val="0"/>
          <c:showSerName val="0"/>
          <c:showPercent val="0"/>
          <c:showBubbleSize val="0"/>
        </c:dLbls>
        <c:axId val="708176704"/>
        <c:axId val="708175720"/>
      </c:areaChar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Sheet1!$A$2:$A$11</c:f>
              <c:strCache>
                <c:ptCount val="1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strCache>
            </c:strRef>
          </c:cat>
          <c:val>
            <c:numRef>
              <c:f>Sheet1!$B$2:$B$11</c:f>
              <c:numCache>
                <c:formatCode>General</c:formatCode>
                <c:ptCount val="10"/>
                <c:pt idx="0">
                  <c:v>4.3</c:v>
                </c:pt>
                <c:pt idx="1">
                  <c:v>6.6</c:v>
                </c:pt>
                <c:pt idx="2">
                  <c:v>3.5</c:v>
                </c:pt>
                <c:pt idx="3">
                  <c:v>4.5</c:v>
                </c:pt>
                <c:pt idx="4">
                  <c:v>4.3</c:v>
                </c:pt>
                <c:pt idx="5">
                  <c:v>2.5</c:v>
                </c:pt>
                <c:pt idx="6">
                  <c:v>7.5</c:v>
                </c:pt>
                <c:pt idx="7">
                  <c:v>4.5</c:v>
                </c:pt>
                <c:pt idx="8">
                  <c:v>8.6</c:v>
                </c:pt>
                <c:pt idx="9">
                  <c:v>4.5</c:v>
                </c:pt>
              </c:numCache>
            </c:numRef>
          </c:val>
          <c:extLst>
            <c:ext xmlns:c16="http://schemas.microsoft.com/office/drawing/2014/chart" uri="{C3380CC4-5D6E-409C-BE32-E72D297353CC}">
              <c16:uniqueId val="{00000000-C2AB-480A-A023-ABE384B5BCD0}"/>
            </c:ext>
          </c:extLst>
        </c:ser>
        <c:dLbls>
          <c:showLegendKey val="0"/>
          <c:showVal val="0"/>
          <c:showCatName val="0"/>
          <c:showSerName val="0"/>
          <c:showPercent val="0"/>
          <c:showBubbleSize val="0"/>
        </c:dLbls>
        <c:gapWidth val="219"/>
        <c:overlap val="-27"/>
        <c:axId val="943195840"/>
        <c:axId val="943196168"/>
      </c:barChart>
      <c:catAx>
        <c:axId val="943195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43196168"/>
        <c:crosses val="autoZero"/>
        <c:auto val="1"/>
        <c:lblAlgn val="ctr"/>
        <c:lblOffset val="100"/>
        <c:noMultiLvlLbl val="0"/>
      </c:catAx>
      <c:valAx>
        <c:axId val="943196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43195840"/>
        <c:crosses val="autoZero"/>
        <c:crossBetween val="between"/>
      </c:valAx>
      <c:valAx>
        <c:axId val="708175720"/>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08176704"/>
        <c:crosses val="max"/>
        <c:crossBetween val="between"/>
      </c:valAx>
      <c:catAx>
        <c:axId val="708176704"/>
        <c:scaling>
          <c:orientation val="minMax"/>
        </c:scaling>
        <c:delete val="1"/>
        <c:axPos val="b"/>
        <c:numFmt formatCode="General" sourceLinked="1"/>
        <c:majorTickMark val="out"/>
        <c:minorTickMark val="none"/>
        <c:tickLblPos val="nextTo"/>
        <c:crossAx val="708175720"/>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082749282985498"/>
          <c:y val="0.21459516687105443"/>
          <c:w val="0.47567627194684664"/>
          <c:h val="0.86633649936414248"/>
        </c:manualLayout>
      </c:layout>
      <c:pieChart>
        <c:varyColors val="1"/>
        <c:ser>
          <c:idx val="0"/>
          <c:order val="0"/>
          <c:tx>
            <c:strRef>
              <c:f>Sheet1!$B$1</c:f>
              <c:strCache>
                <c:ptCount val="1"/>
                <c:pt idx="0">
                  <c:v>Series 1</c:v>
                </c:pt>
              </c:strCache>
            </c:strRef>
          </c:tx>
          <c:spPr>
            <a:solidFill>
              <a:schemeClr val="bg2">
                <a:lumMod val="75000"/>
              </a:schemeClr>
            </a:solidFill>
          </c:spPr>
          <c:dPt>
            <c:idx val="0"/>
            <c:bubble3D val="0"/>
            <c:spPr>
              <a:solidFill>
                <a:schemeClr val="accent5"/>
              </a:solidFill>
              <a:ln>
                <a:noFill/>
              </a:ln>
              <a:effectLst/>
            </c:spPr>
            <c:extLst>
              <c:ext xmlns:c16="http://schemas.microsoft.com/office/drawing/2014/chart" uri="{C3380CC4-5D6E-409C-BE32-E72D297353CC}">
                <c16:uniqueId val="{00000007-0A92-4465-A969-003C65A1CF5D}"/>
              </c:ext>
            </c:extLst>
          </c:dPt>
          <c:dPt>
            <c:idx val="1"/>
            <c:bubble3D val="0"/>
            <c:spPr>
              <a:solidFill>
                <a:schemeClr val="accent4"/>
              </a:solidFill>
              <a:ln>
                <a:noFill/>
              </a:ln>
              <a:effectLst/>
            </c:spPr>
            <c:extLst>
              <c:ext xmlns:c16="http://schemas.microsoft.com/office/drawing/2014/chart" uri="{C3380CC4-5D6E-409C-BE32-E72D297353CC}">
                <c16:uniqueId val="{00000008-0A92-4465-A969-003C65A1CF5D}"/>
              </c:ext>
            </c:extLst>
          </c:dPt>
          <c:dPt>
            <c:idx val="2"/>
            <c:bubble3D val="0"/>
            <c:spPr>
              <a:solidFill>
                <a:schemeClr val="accent3"/>
              </a:solidFill>
              <a:ln>
                <a:noFill/>
              </a:ln>
              <a:effectLst/>
            </c:spPr>
            <c:extLst>
              <c:ext xmlns:c16="http://schemas.microsoft.com/office/drawing/2014/chart" uri="{C3380CC4-5D6E-409C-BE32-E72D297353CC}">
                <c16:uniqueId val="{00000001-0A92-4465-A969-003C65A1CF5D}"/>
              </c:ext>
            </c:extLst>
          </c:dPt>
          <c:dPt>
            <c:idx val="3"/>
            <c:bubble3D val="0"/>
            <c:spPr>
              <a:solidFill>
                <a:schemeClr val="accent2"/>
              </a:solidFill>
              <a:ln>
                <a:noFill/>
              </a:ln>
              <a:effectLst/>
            </c:spPr>
            <c:extLst>
              <c:ext xmlns:c16="http://schemas.microsoft.com/office/drawing/2014/chart" uri="{C3380CC4-5D6E-409C-BE32-E72D297353CC}">
                <c16:uniqueId val="{00000009-0A92-4465-A969-003C65A1CF5D}"/>
              </c:ext>
            </c:extLst>
          </c:dPt>
          <c:dPt>
            <c:idx val="4"/>
            <c:bubble3D val="0"/>
            <c:spPr>
              <a:solidFill>
                <a:schemeClr val="accent1"/>
              </a:solidFill>
              <a:ln>
                <a:noFill/>
              </a:ln>
              <a:effectLst/>
            </c:spPr>
            <c:extLst>
              <c:ext xmlns:c16="http://schemas.microsoft.com/office/drawing/2014/chart" uri="{C3380CC4-5D6E-409C-BE32-E72D297353CC}">
                <c16:uniqueId val="{0000000A-0A92-4465-A969-003C65A1CF5D}"/>
              </c:ext>
            </c:extLst>
          </c:dPt>
          <c:dPt>
            <c:idx val="5"/>
            <c:bubble3D val="0"/>
            <c:spPr>
              <a:solidFill>
                <a:schemeClr val="tx2"/>
              </a:solidFill>
              <a:ln>
                <a:noFill/>
              </a:ln>
              <a:effectLst/>
            </c:spPr>
            <c:extLst>
              <c:ext xmlns:c16="http://schemas.microsoft.com/office/drawing/2014/chart" uri="{C3380CC4-5D6E-409C-BE32-E72D297353CC}">
                <c16:uniqueId val="{00000003-0A92-4465-A969-003C65A1CF5D}"/>
              </c:ext>
            </c:extLst>
          </c:dPt>
          <c:dPt>
            <c:idx val="6"/>
            <c:bubble3D val="0"/>
            <c:spPr>
              <a:solidFill>
                <a:schemeClr val="accent6"/>
              </a:solidFill>
              <a:ln>
                <a:noFill/>
              </a:ln>
              <a:effectLst/>
            </c:spPr>
            <c:extLst>
              <c:ext xmlns:c16="http://schemas.microsoft.com/office/drawing/2014/chart" uri="{C3380CC4-5D6E-409C-BE32-E72D297353CC}">
                <c16:uniqueId val="{00000005-0A92-4465-A969-003C65A1CF5D}"/>
              </c:ext>
            </c:extLst>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Sheet1!$A$2:$A$8</c:f>
              <c:strCache>
                <c:ptCount val="7"/>
                <c:pt idx="0">
                  <c:v>Breve</c:v>
                </c:pt>
                <c:pt idx="1">
                  <c:v>Espresso shot</c:v>
                </c:pt>
                <c:pt idx="2">
                  <c:v>Berry smoothie</c:v>
                </c:pt>
                <c:pt idx="3">
                  <c:v>Americano</c:v>
                </c:pt>
                <c:pt idx="4">
                  <c:v>Latte</c:v>
                </c:pt>
                <c:pt idx="5">
                  <c:v>Mocha</c:v>
                </c:pt>
                <c:pt idx="6">
                  <c:v>Java Chip Frappuccino</c:v>
                </c:pt>
              </c:strCache>
            </c:strRef>
          </c:cat>
          <c:val>
            <c:numRef>
              <c:f>Sheet1!$B$2:$B$8</c:f>
              <c:numCache>
                <c:formatCode>0%</c:formatCode>
                <c:ptCount val="7"/>
                <c:pt idx="0">
                  <c:v>0.08</c:v>
                </c:pt>
                <c:pt idx="1">
                  <c:v>0.08</c:v>
                </c:pt>
                <c:pt idx="2">
                  <c:v>0.1</c:v>
                </c:pt>
                <c:pt idx="3">
                  <c:v>0.14000000000000001</c:v>
                </c:pt>
                <c:pt idx="4">
                  <c:v>0.16</c:v>
                </c:pt>
                <c:pt idx="5">
                  <c:v>0.21</c:v>
                </c:pt>
                <c:pt idx="6">
                  <c:v>0.23</c:v>
                </c:pt>
              </c:numCache>
            </c:numRef>
          </c:val>
          <c:extLst>
            <c:ext xmlns:c16="http://schemas.microsoft.com/office/drawing/2014/chart" uri="{C3380CC4-5D6E-409C-BE32-E72D297353CC}">
              <c16:uniqueId val="{00000006-0A92-4465-A969-003C65A1CF5D}"/>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0.17902335823518076"/>
          <c:y val="0.87189954897865996"/>
          <c:w val="0.81197853490982053"/>
          <c:h val="0.1226700651475269"/>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Black</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accent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2015</c:v>
                </c:pt>
                <c:pt idx="1">
                  <c:v>2016</c:v>
                </c:pt>
                <c:pt idx="2">
                  <c:v>2017</c:v>
                </c:pt>
              </c:numCache>
            </c:numRef>
          </c:cat>
          <c:val>
            <c:numRef>
              <c:f>Sheet1!$B$2:$B$4</c:f>
              <c:numCache>
                <c:formatCode>General</c:formatCode>
                <c:ptCount val="3"/>
                <c:pt idx="0">
                  <c:v>4.33</c:v>
                </c:pt>
                <c:pt idx="1">
                  <c:v>2.56</c:v>
                </c:pt>
                <c:pt idx="2">
                  <c:v>3.56</c:v>
                </c:pt>
              </c:numCache>
            </c:numRef>
          </c:val>
          <c:smooth val="0"/>
          <c:extLst>
            <c:ext xmlns:c16="http://schemas.microsoft.com/office/drawing/2014/chart" uri="{C3380CC4-5D6E-409C-BE32-E72D297353CC}">
              <c16:uniqueId val="{00000000-9A75-4C87-B8B1-37898DB83F0E}"/>
            </c:ext>
          </c:extLst>
        </c:ser>
        <c:ser>
          <c:idx val="1"/>
          <c:order val="1"/>
          <c:tx>
            <c:strRef>
              <c:f>Sheet1!$C$1</c:f>
              <c:strCache>
                <c:ptCount val="1"/>
                <c:pt idx="0">
                  <c:v>Latino</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accent2"/>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2015</c:v>
                </c:pt>
                <c:pt idx="1">
                  <c:v>2016</c:v>
                </c:pt>
                <c:pt idx="2">
                  <c:v>2017</c:v>
                </c:pt>
              </c:numCache>
            </c:numRef>
          </c:cat>
          <c:val>
            <c:numRef>
              <c:f>Sheet1!$C$2:$C$4</c:f>
              <c:numCache>
                <c:formatCode>General</c:formatCode>
                <c:ptCount val="3"/>
                <c:pt idx="0">
                  <c:v>2.42</c:v>
                </c:pt>
                <c:pt idx="1">
                  <c:v>4.46</c:v>
                </c:pt>
                <c:pt idx="2">
                  <c:v>1.87</c:v>
                </c:pt>
              </c:numCache>
            </c:numRef>
          </c:val>
          <c:smooth val="0"/>
          <c:extLst>
            <c:ext xmlns:c16="http://schemas.microsoft.com/office/drawing/2014/chart" uri="{C3380CC4-5D6E-409C-BE32-E72D297353CC}">
              <c16:uniqueId val="{00000001-9A75-4C87-B8B1-37898DB83F0E}"/>
            </c:ext>
          </c:extLst>
        </c:ser>
        <c:ser>
          <c:idx val="2"/>
          <c:order val="2"/>
          <c:tx>
            <c:strRef>
              <c:f>Sheet1!$D$1</c:f>
              <c:strCache>
                <c:ptCount val="1"/>
                <c:pt idx="0">
                  <c:v>White</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accent3"/>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2015</c:v>
                </c:pt>
                <c:pt idx="1">
                  <c:v>2016</c:v>
                </c:pt>
                <c:pt idx="2">
                  <c:v>2017</c:v>
                </c:pt>
              </c:numCache>
            </c:numRef>
          </c:cat>
          <c:val>
            <c:numRef>
              <c:f>Sheet1!$D$2:$D$4</c:f>
              <c:numCache>
                <c:formatCode>General</c:formatCode>
                <c:ptCount val="3"/>
                <c:pt idx="0">
                  <c:v>1.25</c:v>
                </c:pt>
                <c:pt idx="1">
                  <c:v>1.54</c:v>
                </c:pt>
                <c:pt idx="2">
                  <c:v>4.2300000000000004</c:v>
                </c:pt>
              </c:numCache>
            </c:numRef>
          </c:val>
          <c:smooth val="0"/>
          <c:extLst>
            <c:ext xmlns:c16="http://schemas.microsoft.com/office/drawing/2014/chart" uri="{C3380CC4-5D6E-409C-BE32-E72D297353CC}">
              <c16:uniqueId val="{00000002-9A75-4C87-B8B1-37898DB83F0E}"/>
            </c:ext>
          </c:extLst>
        </c:ser>
        <c:dLbls>
          <c:showLegendKey val="0"/>
          <c:showVal val="0"/>
          <c:showCatName val="0"/>
          <c:showSerName val="0"/>
          <c:showPercent val="0"/>
          <c:showBubbleSize val="0"/>
        </c:dLbls>
        <c:marker val="1"/>
        <c:smooth val="0"/>
        <c:axId val="943219784"/>
        <c:axId val="943220768"/>
      </c:lineChart>
      <c:catAx>
        <c:axId val="943219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943220768"/>
        <c:crosses val="autoZero"/>
        <c:auto val="1"/>
        <c:lblAlgn val="ctr"/>
        <c:lblOffset val="100"/>
        <c:noMultiLvlLbl val="0"/>
      </c:catAx>
      <c:valAx>
        <c:axId val="943220768"/>
        <c:scaling>
          <c:orientation val="minMax"/>
        </c:scaling>
        <c:delete val="1"/>
        <c:axPos val="l"/>
        <c:numFmt formatCode="General" sourceLinked="1"/>
        <c:majorTickMark val="none"/>
        <c:minorTickMark val="none"/>
        <c:tickLblPos val="nextTo"/>
        <c:crossAx val="9432197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Black</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accent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2015</c:v>
                </c:pt>
                <c:pt idx="1">
                  <c:v>2016</c:v>
                </c:pt>
                <c:pt idx="2">
                  <c:v>2017</c:v>
                </c:pt>
              </c:numCache>
            </c:numRef>
          </c:cat>
          <c:val>
            <c:numRef>
              <c:f>Sheet1!$B$2:$B$4</c:f>
              <c:numCache>
                <c:formatCode>General</c:formatCode>
                <c:ptCount val="3"/>
                <c:pt idx="0">
                  <c:v>4.33</c:v>
                </c:pt>
                <c:pt idx="1">
                  <c:v>2.56</c:v>
                </c:pt>
                <c:pt idx="2">
                  <c:v>3.56</c:v>
                </c:pt>
              </c:numCache>
            </c:numRef>
          </c:val>
          <c:smooth val="0"/>
          <c:extLst>
            <c:ext xmlns:c16="http://schemas.microsoft.com/office/drawing/2014/chart" uri="{C3380CC4-5D6E-409C-BE32-E72D297353CC}">
              <c16:uniqueId val="{00000000-13C9-4072-87DE-E869A3D6D80C}"/>
            </c:ext>
          </c:extLst>
        </c:ser>
        <c:ser>
          <c:idx val="1"/>
          <c:order val="1"/>
          <c:tx>
            <c:strRef>
              <c:f>Sheet1!$C$1</c:f>
              <c:strCache>
                <c:ptCount val="1"/>
                <c:pt idx="0">
                  <c:v>Latino</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accent2"/>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2015</c:v>
                </c:pt>
                <c:pt idx="1">
                  <c:v>2016</c:v>
                </c:pt>
                <c:pt idx="2">
                  <c:v>2017</c:v>
                </c:pt>
              </c:numCache>
            </c:numRef>
          </c:cat>
          <c:val>
            <c:numRef>
              <c:f>Sheet1!$C$2:$C$4</c:f>
              <c:numCache>
                <c:formatCode>General</c:formatCode>
                <c:ptCount val="3"/>
                <c:pt idx="0">
                  <c:v>2.42</c:v>
                </c:pt>
                <c:pt idx="1">
                  <c:v>4.46</c:v>
                </c:pt>
                <c:pt idx="2">
                  <c:v>1.87</c:v>
                </c:pt>
              </c:numCache>
            </c:numRef>
          </c:val>
          <c:smooth val="0"/>
          <c:extLst>
            <c:ext xmlns:c16="http://schemas.microsoft.com/office/drawing/2014/chart" uri="{C3380CC4-5D6E-409C-BE32-E72D297353CC}">
              <c16:uniqueId val="{00000001-13C9-4072-87DE-E869A3D6D80C}"/>
            </c:ext>
          </c:extLst>
        </c:ser>
        <c:ser>
          <c:idx val="2"/>
          <c:order val="2"/>
          <c:tx>
            <c:strRef>
              <c:f>Sheet1!$D$1</c:f>
              <c:strCache>
                <c:ptCount val="1"/>
                <c:pt idx="0">
                  <c:v>White</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accent3"/>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General</c:formatCode>
                <c:ptCount val="3"/>
                <c:pt idx="0">
                  <c:v>2015</c:v>
                </c:pt>
                <c:pt idx="1">
                  <c:v>2016</c:v>
                </c:pt>
                <c:pt idx="2">
                  <c:v>2017</c:v>
                </c:pt>
              </c:numCache>
            </c:numRef>
          </c:cat>
          <c:val>
            <c:numRef>
              <c:f>Sheet1!$D$2:$D$4</c:f>
              <c:numCache>
                <c:formatCode>General</c:formatCode>
                <c:ptCount val="3"/>
                <c:pt idx="0">
                  <c:v>1.25</c:v>
                </c:pt>
                <c:pt idx="1">
                  <c:v>1.54</c:v>
                </c:pt>
                <c:pt idx="2">
                  <c:v>4.2300000000000004</c:v>
                </c:pt>
              </c:numCache>
            </c:numRef>
          </c:val>
          <c:smooth val="0"/>
          <c:extLst>
            <c:ext xmlns:c16="http://schemas.microsoft.com/office/drawing/2014/chart" uri="{C3380CC4-5D6E-409C-BE32-E72D297353CC}">
              <c16:uniqueId val="{00000002-13C9-4072-87DE-E869A3D6D80C}"/>
            </c:ext>
          </c:extLst>
        </c:ser>
        <c:dLbls>
          <c:showLegendKey val="0"/>
          <c:showVal val="0"/>
          <c:showCatName val="0"/>
          <c:showSerName val="0"/>
          <c:showPercent val="0"/>
          <c:showBubbleSize val="0"/>
        </c:dLbls>
        <c:marker val="1"/>
        <c:smooth val="0"/>
        <c:axId val="943219784"/>
        <c:axId val="943220768"/>
      </c:lineChart>
      <c:catAx>
        <c:axId val="943219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943220768"/>
        <c:crosses val="autoZero"/>
        <c:auto val="1"/>
        <c:lblAlgn val="ctr"/>
        <c:lblOffset val="100"/>
        <c:noMultiLvlLbl val="0"/>
      </c:catAx>
      <c:valAx>
        <c:axId val="943220768"/>
        <c:scaling>
          <c:orientation val="minMax"/>
        </c:scaling>
        <c:delete val="1"/>
        <c:axPos val="l"/>
        <c:numFmt formatCode="General" sourceLinked="1"/>
        <c:majorTickMark val="none"/>
        <c:minorTickMark val="none"/>
        <c:tickLblPos val="nextTo"/>
        <c:crossAx val="9432197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9328486860646648"/>
          <c:y val="7.8164057691679528E-2"/>
          <c:w val="0.47567627194684664"/>
          <c:h val="0.86633649936414248"/>
        </c:manualLayout>
      </c:layout>
      <c:barChart>
        <c:barDir val="bar"/>
        <c:grouping val="clustered"/>
        <c:varyColors val="0"/>
        <c:ser>
          <c:idx val="0"/>
          <c:order val="0"/>
          <c:tx>
            <c:strRef>
              <c:f>Sheet1!$B$1</c:f>
              <c:strCache>
                <c:ptCount val="1"/>
                <c:pt idx="0">
                  <c:v>Series 1</c:v>
                </c:pt>
              </c:strCache>
            </c:strRef>
          </c:tx>
          <c:spPr>
            <a:solidFill>
              <a:schemeClr val="bg1">
                <a:lumMod val="65000"/>
              </a:schemeClr>
            </a:solidFill>
            <a:ln>
              <a:noFill/>
            </a:ln>
            <a:effectLst/>
          </c:spPr>
          <c:invertIfNegative val="0"/>
          <c:dPt>
            <c:idx val="2"/>
            <c:invertIfNegative val="0"/>
            <c:bubble3D val="0"/>
            <c:spPr>
              <a:solidFill>
                <a:schemeClr val="bg1">
                  <a:lumMod val="65000"/>
                </a:schemeClr>
              </a:solidFill>
              <a:ln>
                <a:noFill/>
              </a:ln>
              <a:effectLst/>
            </c:spPr>
            <c:extLst>
              <c:ext xmlns:c16="http://schemas.microsoft.com/office/drawing/2014/chart" uri="{C3380CC4-5D6E-409C-BE32-E72D297353CC}">
                <c16:uniqueId val="{00000001-9D3E-4DC6-BD12-8B4D8C4C51AB}"/>
              </c:ext>
            </c:extLst>
          </c:dPt>
          <c:dPt>
            <c:idx val="5"/>
            <c:invertIfNegative val="0"/>
            <c:bubble3D val="0"/>
            <c:spPr>
              <a:solidFill>
                <a:schemeClr val="accent2"/>
              </a:solidFill>
              <a:ln>
                <a:noFill/>
              </a:ln>
              <a:effectLst/>
            </c:spPr>
            <c:extLst>
              <c:ext xmlns:c16="http://schemas.microsoft.com/office/drawing/2014/chart" uri="{C3380CC4-5D6E-409C-BE32-E72D297353CC}">
                <c16:uniqueId val="{00000003-9D3E-4DC6-BD12-8B4D8C4C51AB}"/>
              </c:ext>
            </c:extLst>
          </c:dPt>
          <c:dPt>
            <c:idx val="6"/>
            <c:invertIfNegative val="0"/>
            <c:bubble3D val="0"/>
            <c:spPr>
              <a:solidFill>
                <a:schemeClr val="accent2"/>
              </a:solidFill>
              <a:ln>
                <a:noFill/>
              </a:ln>
              <a:effectLst/>
            </c:spPr>
            <c:extLst>
              <c:ext xmlns:c16="http://schemas.microsoft.com/office/drawing/2014/chart" uri="{C3380CC4-5D6E-409C-BE32-E72D297353CC}">
                <c16:uniqueId val="{00000005-9D3E-4DC6-BD12-8B4D8C4C51AB}"/>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Breve</c:v>
                </c:pt>
                <c:pt idx="1">
                  <c:v>Espresso shot</c:v>
                </c:pt>
                <c:pt idx="2">
                  <c:v>Berry smoothie</c:v>
                </c:pt>
                <c:pt idx="3">
                  <c:v>Americano</c:v>
                </c:pt>
                <c:pt idx="4">
                  <c:v>Latte</c:v>
                </c:pt>
                <c:pt idx="5">
                  <c:v>Mocha</c:v>
                </c:pt>
                <c:pt idx="6">
                  <c:v>Java Chip Frappuccino</c:v>
                </c:pt>
              </c:strCache>
            </c:strRef>
          </c:cat>
          <c:val>
            <c:numRef>
              <c:f>Sheet1!$B$2:$B$8</c:f>
              <c:numCache>
                <c:formatCode>0%</c:formatCode>
                <c:ptCount val="7"/>
                <c:pt idx="0">
                  <c:v>0.08</c:v>
                </c:pt>
                <c:pt idx="1">
                  <c:v>0.08</c:v>
                </c:pt>
                <c:pt idx="2">
                  <c:v>0.1</c:v>
                </c:pt>
                <c:pt idx="3">
                  <c:v>0.14000000000000001</c:v>
                </c:pt>
                <c:pt idx="4">
                  <c:v>0.16</c:v>
                </c:pt>
                <c:pt idx="5">
                  <c:v>0.21</c:v>
                </c:pt>
                <c:pt idx="6">
                  <c:v>0.23</c:v>
                </c:pt>
              </c:numCache>
            </c:numRef>
          </c:val>
          <c:extLst>
            <c:ext xmlns:c16="http://schemas.microsoft.com/office/drawing/2014/chart" uri="{C3380CC4-5D6E-409C-BE32-E72D297353CC}">
              <c16:uniqueId val="{00000006-9D3E-4DC6-BD12-8B4D8C4C51AB}"/>
            </c:ext>
          </c:extLst>
        </c:ser>
        <c:dLbls>
          <c:showLegendKey val="0"/>
          <c:showVal val="0"/>
          <c:showCatName val="0"/>
          <c:showSerName val="0"/>
          <c:showPercent val="0"/>
          <c:showBubbleSize val="0"/>
        </c:dLbls>
        <c:gapWidth val="48"/>
        <c:axId val="528830064"/>
        <c:axId val="528828096"/>
      </c:barChart>
      <c:catAx>
        <c:axId val="528830064"/>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528828096"/>
        <c:crosses val="autoZero"/>
        <c:auto val="1"/>
        <c:lblAlgn val="ctr"/>
        <c:lblOffset val="100"/>
        <c:noMultiLvlLbl val="0"/>
      </c:catAx>
      <c:valAx>
        <c:axId val="528828096"/>
        <c:scaling>
          <c:orientation val="minMax"/>
        </c:scaling>
        <c:delete val="1"/>
        <c:axPos val="b"/>
        <c:numFmt formatCode="0%" sourceLinked="1"/>
        <c:majorTickMark val="out"/>
        <c:minorTickMark val="none"/>
        <c:tickLblPos val="nextTo"/>
        <c:crossAx val="52883006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2000" dirty="0"/>
              <a:t>Overall Spending Across Company </a:t>
            </a:r>
          </a:p>
        </c:rich>
      </c:tx>
      <c:layout>
        <c:manualLayout>
          <c:xMode val="edge"/>
          <c:yMode val="edge"/>
          <c:x val="0.18268355712620496"/>
          <c:y val="0.90703119420329759"/>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674520177165354"/>
          <c:y val="9.9257806394081785E-2"/>
          <c:w val="0.86221579724409447"/>
          <c:h val="0.70227400945656926"/>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Sheet1!$A$2:$A$7</c:f>
              <c:strCache>
                <c:ptCount val="6"/>
                <c:pt idx="0">
                  <c:v>Category 1</c:v>
                </c:pt>
                <c:pt idx="1">
                  <c:v>Category 2</c:v>
                </c:pt>
                <c:pt idx="2">
                  <c:v>Category 3</c:v>
                </c:pt>
                <c:pt idx="3">
                  <c:v>Category 4</c:v>
                </c:pt>
                <c:pt idx="4">
                  <c:v>Category 5</c:v>
                </c:pt>
                <c:pt idx="5">
                  <c:v>Category 6</c:v>
                </c:pt>
              </c:strCache>
            </c:strRef>
          </c:cat>
          <c:val>
            <c:numRef>
              <c:f>Sheet1!$B$2:$B$7</c:f>
              <c:numCache>
                <c:formatCode>General</c:formatCode>
                <c:ptCount val="6"/>
                <c:pt idx="0">
                  <c:v>600</c:v>
                </c:pt>
                <c:pt idx="1">
                  <c:v>500</c:v>
                </c:pt>
                <c:pt idx="2">
                  <c:v>400</c:v>
                </c:pt>
                <c:pt idx="3">
                  <c:v>300</c:v>
                </c:pt>
                <c:pt idx="4">
                  <c:v>200</c:v>
                </c:pt>
                <c:pt idx="5">
                  <c:v>100</c:v>
                </c:pt>
              </c:numCache>
            </c:numRef>
          </c:val>
          <c:extLst>
            <c:ext xmlns:c16="http://schemas.microsoft.com/office/drawing/2014/chart" uri="{C3380CC4-5D6E-409C-BE32-E72D297353CC}">
              <c16:uniqueId val="{00000000-EE94-44A5-9F78-EB7608A1DB3E}"/>
            </c:ext>
          </c:extLst>
        </c:ser>
        <c:dLbls>
          <c:showLegendKey val="0"/>
          <c:showVal val="0"/>
          <c:showCatName val="0"/>
          <c:showSerName val="0"/>
          <c:showPercent val="0"/>
          <c:showBubbleSize val="0"/>
        </c:dLbls>
        <c:gapWidth val="182"/>
        <c:axId val="528830064"/>
        <c:axId val="528828096"/>
      </c:barChart>
      <c:catAx>
        <c:axId val="5288300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28828096"/>
        <c:crosses val="autoZero"/>
        <c:auto val="1"/>
        <c:lblAlgn val="ctr"/>
        <c:lblOffset val="100"/>
        <c:noMultiLvlLbl val="0"/>
      </c:catAx>
      <c:valAx>
        <c:axId val="52882809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2883006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9328486860646648"/>
          <c:y val="7.8164057691679528E-2"/>
          <c:w val="0.47567627194684664"/>
          <c:h val="0.86633649936414248"/>
        </c:manualLayout>
      </c:layout>
      <c:barChart>
        <c:barDir val="bar"/>
        <c:grouping val="clustered"/>
        <c:varyColors val="0"/>
        <c:ser>
          <c:idx val="0"/>
          <c:order val="0"/>
          <c:tx>
            <c:strRef>
              <c:f>Sheet1!$B$1</c:f>
              <c:strCache>
                <c:ptCount val="1"/>
                <c:pt idx="0">
                  <c:v>Series 1</c:v>
                </c:pt>
              </c:strCache>
            </c:strRef>
          </c:tx>
          <c:spPr>
            <a:solidFill>
              <a:schemeClr val="bg2">
                <a:lumMod val="75000"/>
              </a:schemeClr>
            </a:solidFill>
            <a:ln>
              <a:noFill/>
            </a:ln>
            <a:effectLst/>
          </c:spPr>
          <c:invertIfNegative val="0"/>
          <c:dPt>
            <c:idx val="2"/>
            <c:invertIfNegative val="0"/>
            <c:bubble3D val="0"/>
            <c:spPr>
              <a:solidFill>
                <a:schemeClr val="accent2"/>
              </a:solidFill>
              <a:ln>
                <a:noFill/>
              </a:ln>
              <a:effectLst/>
            </c:spPr>
            <c:extLst>
              <c:ext xmlns:c16="http://schemas.microsoft.com/office/drawing/2014/chart" uri="{C3380CC4-5D6E-409C-BE32-E72D297353CC}">
                <c16:uniqueId val="{00000001-1688-4E04-88A3-8D138FCBBBA1}"/>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3-1688-4E04-88A3-8D138FCBBBA1}"/>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2-1688-4E04-88A3-8D138FCBBBA1}"/>
              </c:ext>
            </c:extLst>
          </c:dPt>
          <c:dLbls>
            <c:spPr>
              <a:noFill/>
              <a:ln>
                <a:noFill/>
              </a:ln>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Breve</c:v>
                </c:pt>
                <c:pt idx="1">
                  <c:v>Espresso shot</c:v>
                </c:pt>
                <c:pt idx="2">
                  <c:v>Berry smoothie</c:v>
                </c:pt>
                <c:pt idx="3">
                  <c:v>Americano</c:v>
                </c:pt>
                <c:pt idx="4">
                  <c:v>Latte</c:v>
                </c:pt>
                <c:pt idx="5">
                  <c:v>Mocha</c:v>
                </c:pt>
                <c:pt idx="6">
                  <c:v>Java Chip Frappuccino</c:v>
                </c:pt>
              </c:strCache>
            </c:strRef>
          </c:cat>
          <c:val>
            <c:numRef>
              <c:f>Sheet1!$B$2:$B$8</c:f>
              <c:numCache>
                <c:formatCode>0%</c:formatCode>
                <c:ptCount val="7"/>
                <c:pt idx="0">
                  <c:v>0.08</c:v>
                </c:pt>
                <c:pt idx="1">
                  <c:v>0.08</c:v>
                </c:pt>
                <c:pt idx="2">
                  <c:v>0.1</c:v>
                </c:pt>
                <c:pt idx="3">
                  <c:v>0.14000000000000001</c:v>
                </c:pt>
                <c:pt idx="4">
                  <c:v>0.16</c:v>
                </c:pt>
                <c:pt idx="5">
                  <c:v>0.21</c:v>
                </c:pt>
                <c:pt idx="6">
                  <c:v>0.23</c:v>
                </c:pt>
              </c:numCache>
            </c:numRef>
          </c:val>
          <c:extLst>
            <c:ext xmlns:c16="http://schemas.microsoft.com/office/drawing/2014/chart" uri="{C3380CC4-5D6E-409C-BE32-E72D297353CC}">
              <c16:uniqueId val="{00000000-1688-4E04-88A3-8D138FCBBBA1}"/>
            </c:ext>
          </c:extLst>
        </c:ser>
        <c:dLbls>
          <c:showLegendKey val="0"/>
          <c:showVal val="0"/>
          <c:showCatName val="0"/>
          <c:showSerName val="0"/>
          <c:showPercent val="0"/>
          <c:showBubbleSize val="0"/>
        </c:dLbls>
        <c:gapWidth val="48"/>
        <c:axId val="528830064"/>
        <c:axId val="528828096"/>
      </c:barChart>
      <c:catAx>
        <c:axId val="5288300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528828096"/>
        <c:crosses val="autoZero"/>
        <c:auto val="1"/>
        <c:lblAlgn val="ctr"/>
        <c:lblOffset val="100"/>
        <c:noMultiLvlLbl val="0"/>
      </c:catAx>
      <c:valAx>
        <c:axId val="528828096"/>
        <c:scaling>
          <c:orientation val="minMax"/>
        </c:scaling>
        <c:delete val="1"/>
        <c:axPos val="b"/>
        <c:numFmt formatCode="0%" sourceLinked="1"/>
        <c:majorTickMark val="none"/>
        <c:minorTickMark val="none"/>
        <c:tickLblPos val="nextTo"/>
        <c:crossAx val="52883006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9328486860646648"/>
          <c:y val="7.8164057691679528E-2"/>
          <c:w val="0.47567627194684664"/>
          <c:h val="0.86633649936414248"/>
        </c:manualLayout>
      </c:layout>
      <c:barChart>
        <c:barDir val="bar"/>
        <c:grouping val="clustered"/>
        <c:varyColors val="0"/>
        <c:ser>
          <c:idx val="0"/>
          <c:order val="0"/>
          <c:tx>
            <c:strRef>
              <c:f>Sheet1!$B$1</c:f>
              <c:strCache>
                <c:ptCount val="1"/>
                <c:pt idx="0">
                  <c:v>Series 1</c:v>
                </c:pt>
              </c:strCache>
            </c:strRef>
          </c:tx>
          <c:spPr>
            <a:solidFill>
              <a:schemeClr val="bg2">
                <a:lumMod val="75000"/>
              </a:schemeClr>
            </a:solidFill>
            <a:ln>
              <a:noFill/>
            </a:ln>
            <a:effectLst/>
          </c:spPr>
          <c:invertIfNegative val="0"/>
          <c:dPt>
            <c:idx val="2"/>
            <c:invertIfNegative val="0"/>
            <c:bubble3D val="0"/>
            <c:spPr>
              <a:solidFill>
                <a:schemeClr val="accent2"/>
              </a:solidFill>
              <a:ln>
                <a:noFill/>
              </a:ln>
              <a:effectLst/>
            </c:spPr>
            <c:extLst>
              <c:ext xmlns:c16="http://schemas.microsoft.com/office/drawing/2014/chart" uri="{C3380CC4-5D6E-409C-BE32-E72D297353CC}">
                <c16:uniqueId val="{00000001-A647-46D5-A8FD-78AA1DDE6F81}"/>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3-A647-46D5-A8FD-78AA1DDE6F81}"/>
              </c:ext>
            </c:extLst>
          </c:dPt>
          <c:dPt>
            <c:idx val="6"/>
            <c:invertIfNegative val="0"/>
            <c:bubble3D val="0"/>
            <c:spPr>
              <a:solidFill>
                <a:schemeClr val="accent1"/>
              </a:solidFill>
              <a:ln>
                <a:noFill/>
              </a:ln>
              <a:effectLst/>
            </c:spPr>
            <c:extLst>
              <c:ext xmlns:c16="http://schemas.microsoft.com/office/drawing/2014/chart" uri="{C3380CC4-5D6E-409C-BE32-E72D297353CC}">
                <c16:uniqueId val="{00000005-A647-46D5-A8FD-78AA1DDE6F81}"/>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Breve</c:v>
                </c:pt>
                <c:pt idx="1">
                  <c:v>Espresso shot</c:v>
                </c:pt>
                <c:pt idx="2">
                  <c:v>Berry smoothie</c:v>
                </c:pt>
                <c:pt idx="3">
                  <c:v>Americano</c:v>
                </c:pt>
                <c:pt idx="4">
                  <c:v>Latte</c:v>
                </c:pt>
                <c:pt idx="5">
                  <c:v>Mocha</c:v>
                </c:pt>
                <c:pt idx="6">
                  <c:v>Java Chip Frappuccino</c:v>
                </c:pt>
              </c:strCache>
            </c:strRef>
          </c:cat>
          <c:val>
            <c:numRef>
              <c:f>Sheet1!$B$2:$B$8</c:f>
              <c:numCache>
                <c:formatCode>0%</c:formatCode>
                <c:ptCount val="7"/>
                <c:pt idx="0">
                  <c:v>0.08</c:v>
                </c:pt>
                <c:pt idx="1">
                  <c:v>0.08</c:v>
                </c:pt>
                <c:pt idx="2">
                  <c:v>0.1</c:v>
                </c:pt>
                <c:pt idx="3">
                  <c:v>0.14000000000000001</c:v>
                </c:pt>
                <c:pt idx="4">
                  <c:v>0.16</c:v>
                </c:pt>
                <c:pt idx="5">
                  <c:v>0.21</c:v>
                </c:pt>
                <c:pt idx="6">
                  <c:v>0.23</c:v>
                </c:pt>
              </c:numCache>
            </c:numRef>
          </c:val>
          <c:extLst>
            <c:ext xmlns:c16="http://schemas.microsoft.com/office/drawing/2014/chart" uri="{C3380CC4-5D6E-409C-BE32-E72D297353CC}">
              <c16:uniqueId val="{00000006-A647-46D5-A8FD-78AA1DDE6F81}"/>
            </c:ext>
          </c:extLst>
        </c:ser>
        <c:dLbls>
          <c:showLegendKey val="0"/>
          <c:showVal val="0"/>
          <c:showCatName val="0"/>
          <c:showSerName val="0"/>
          <c:showPercent val="0"/>
          <c:showBubbleSize val="0"/>
        </c:dLbls>
        <c:gapWidth val="48"/>
        <c:axId val="528830064"/>
        <c:axId val="528828096"/>
      </c:barChart>
      <c:catAx>
        <c:axId val="5288300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528828096"/>
        <c:crosses val="autoZero"/>
        <c:auto val="1"/>
        <c:lblAlgn val="ctr"/>
        <c:lblOffset val="100"/>
        <c:noMultiLvlLbl val="0"/>
      </c:catAx>
      <c:valAx>
        <c:axId val="528828096"/>
        <c:scaling>
          <c:orientation val="minMax"/>
        </c:scaling>
        <c:delete val="1"/>
        <c:axPos val="b"/>
        <c:numFmt formatCode="0%" sourceLinked="1"/>
        <c:majorTickMark val="none"/>
        <c:minorTickMark val="none"/>
        <c:tickLblPos val="nextTo"/>
        <c:crossAx val="52883006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2017</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Sheet1!$A$2:$A$10</c:f>
              <c:strCache>
                <c:ptCount val="9"/>
                <c:pt idx="0">
                  <c:v>Category 1</c:v>
                </c:pt>
                <c:pt idx="1">
                  <c:v>Category 2</c:v>
                </c:pt>
                <c:pt idx="2">
                  <c:v>Category 3</c:v>
                </c:pt>
                <c:pt idx="3">
                  <c:v>Category 4</c:v>
                </c:pt>
                <c:pt idx="4">
                  <c:v>Category 5</c:v>
                </c:pt>
                <c:pt idx="5">
                  <c:v>Category 6</c:v>
                </c:pt>
                <c:pt idx="6">
                  <c:v>Category 7</c:v>
                </c:pt>
                <c:pt idx="7">
                  <c:v>Category 8</c:v>
                </c:pt>
                <c:pt idx="8">
                  <c:v>Category 9</c:v>
                </c:pt>
              </c:strCache>
            </c:strRef>
          </c:cat>
          <c:val>
            <c:numRef>
              <c:f>Sheet1!$B$2:$B$10</c:f>
              <c:numCache>
                <c:formatCode>General</c:formatCode>
                <c:ptCount val="9"/>
                <c:pt idx="0">
                  <c:v>4.3</c:v>
                </c:pt>
                <c:pt idx="1">
                  <c:v>2.5</c:v>
                </c:pt>
                <c:pt idx="2">
                  <c:v>3.5</c:v>
                </c:pt>
                <c:pt idx="3">
                  <c:v>4.5</c:v>
                </c:pt>
                <c:pt idx="4">
                  <c:v>4.3</c:v>
                </c:pt>
                <c:pt idx="5">
                  <c:v>2.5</c:v>
                </c:pt>
                <c:pt idx="6">
                  <c:v>3.5</c:v>
                </c:pt>
                <c:pt idx="7">
                  <c:v>4.5</c:v>
                </c:pt>
                <c:pt idx="8">
                  <c:v>3.5</c:v>
                </c:pt>
              </c:numCache>
            </c:numRef>
          </c:val>
          <c:extLst>
            <c:ext xmlns:c16="http://schemas.microsoft.com/office/drawing/2014/chart" uri="{C3380CC4-5D6E-409C-BE32-E72D297353CC}">
              <c16:uniqueId val="{00000000-F0C7-46BB-8F19-B7C4B113854E}"/>
            </c:ext>
          </c:extLst>
        </c:ser>
        <c:dLbls>
          <c:showLegendKey val="0"/>
          <c:showVal val="0"/>
          <c:showCatName val="0"/>
          <c:showSerName val="0"/>
          <c:showPercent val="0"/>
          <c:showBubbleSize val="0"/>
        </c:dLbls>
        <c:gapWidth val="125"/>
        <c:overlap val="-27"/>
        <c:axId val="947044968"/>
        <c:axId val="947045296"/>
      </c:barChart>
      <c:catAx>
        <c:axId val="9470449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947045296"/>
        <c:crosses val="autoZero"/>
        <c:auto val="1"/>
        <c:lblAlgn val="ctr"/>
        <c:lblOffset val="100"/>
        <c:noMultiLvlLbl val="0"/>
      </c:catAx>
      <c:valAx>
        <c:axId val="9470452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4704496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869464036958619"/>
          <c:y val="5.7256754834102815E-2"/>
          <c:w val="0.6749511595240274"/>
          <c:h val="0.87621551947299225"/>
        </c:manualLayout>
      </c:layout>
      <c:barChart>
        <c:barDir val="col"/>
        <c:grouping val="clustered"/>
        <c:varyColors val="0"/>
        <c:ser>
          <c:idx val="0"/>
          <c:order val="0"/>
          <c:tx>
            <c:strRef>
              <c:f>Sheet1!$B$1</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B600-4200-82C0-4B9CDB04F294}"/>
            </c:ext>
          </c:extLst>
        </c:ser>
        <c:ser>
          <c:idx val="1"/>
          <c:order val="1"/>
          <c:tx>
            <c:strRef>
              <c:f>Sheet1!$C$1</c:f>
              <c:strCache>
                <c:ptCount val="1"/>
                <c:pt idx="0">
                  <c:v>2016</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accent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B600-4200-82C0-4B9CDB04F294}"/>
            </c:ext>
          </c:extLst>
        </c:ser>
        <c:ser>
          <c:idx val="2"/>
          <c:order val="2"/>
          <c:tx>
            <c:strRef>
              <c:f>Sheet1!$D$1</c:f>
              <c:strCache>
                <c:ptCount val="1"/>
                <c:pt idx="0">
                  <c:v>2017</c:v>
                </c:pt>
              </c:strCache>
            </c:strRef>
          </c:tx>
          <c:spPr>
            <a:solidFill>
              <a:schemeClr val="tx1">
                <a:lumMod val="65000"/>
                <a:lumOff val="3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Total</c:v>
                </c:pt>
                <c:pt idx="1">
                  <c:v>Female</c:v>
                </c:pt>
                <c:pt idx="2">
                  <c:v>Male</c:v>
                </c:pt>
                <c:pt idx="3">
                  <c:v>Transgender</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B600-4200-82C0-4B9CDB04F294}"/>
            </c:ext>
          </c:extLst>
        </c:ser>
        <c:dLbls>
          <c:showLegendKey val="0"/>
          <c:showVal val="0"/>
          <c:showCatName val="0"/>
          <c:showSerName val="0"/>
          <c:showPercent val="0"/>
          <c:showBubbleSize val="0"/>
        </c:dLbls>
        <c:gapWidth val="219"/>
        <c:overlap val="-27"/>
        <c:axId val="899384904"/>
        <c:axId val="899379984"/>
      </c:barChart>
      <c:catAx>
        <c:axId val="8993849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79984"/>
        <c:crosses val="autoZero"/>
        <c:auto val="1"/>
        <c:lblAlgn val="ctr"/>
        <c:lblOffset val="100"/>
        <c:noMultiLvlLbl val="0"/>
      </c:catAx>
      <c:valAx>
        <c:axId val="8993799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84904"/>
        <c:crosses val="autoZero"/>
        <c:crossBetween val="between"/>
      </c:valAx>
      <c:spPr>
        <a:noFill/>
        <a:ln>
          <a:noFill/>
        </a:ln>
        <a:effectLst/>
      </c:spPr>
    </c:plotArea>
    <c:legend>
      <c:legendPos val="r"/>
      <c:layout>
        <c:manualLayout>
          <c:xMode val="edge"/>
          <c:yMode val="edge"/>
          <c:x val="4.573935484171264E-2"/>
          <c:y val="0.36004369694369315"/>
          <c:w val="0.10138760625012637"/>
          <c:h val="0.21285441506870029"/>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lgn="l">
              <a:defRPr sz="1862" b="0" i="0" u="none" strike="noStrike" kern="1200" spc="0" baseline="0">
                <a:solidFill>
                  <a:schemeClr val="tx1">
                    <a:lumMod val="65000"/>
                    <a:lumOff val="35000"/>
                  </a:schemeClr>
                </a:solidFill>
                <a:latin typeface="+mn-lt"/>
                <a:ea typeface="+mn-ea"/>
                <a:cs typeface="+mn-cs"/>
              </a:defRPr>
            </a:pPr>
            <a:r>
              <a:rPr lang="en-US" dirty="0"/>
              <a:t>Overall Kentucky,</a:t>
            </a:r>
            <a:r>
              <a:rPr lang="en-US" baseline="0" dirty="0"/>
              <a:t> Michigan, and California had least amount of top soil erosion. </a:t>
            </a:r>
            <a:endParaRPr lang="en-US" dirty="0"/>
          </a:p>
        </c:rich>
      </c:tx>
      <c:layout>
        <c:manualLayout>
          <c:xMode val="edge"/>
          <c:yMode val="edge"/>
          <c:x val="1.2937500000000001E-2"/>
          <c:y val="2.0179368634693579E-2"/>
        </c:manualLayout>
      </c:layout>
      <c:overlay val="0"/>
      <c:spPr>
        <a:noFill/>
        <a:ln>
          <a:noFill/>
        </a:ln>
        <a:effectLst/>
      </c:spPr>
      <c:txPr>
        <a:bodyPr rot="0" spcFirstLastPara="1" vertOverflow="ellipsis" vert="horz" wrap="square" anchor="ctr" anchorCtr="1"/>
        <a:lstStyle/>
        <a:p>
          <a:pPr algn="l">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4079191713938982"/>
          <c:y val="0.15404761904761904"/>
          <c:w val="0.8289034233624023"/>
          <c:h val="0.76576246719160102"/>
        </c:manualLayout>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Sheet1!$A$2:$A$17</c:f>
              <c:strCache>
                <c:ptCount val="16"/>
                <c:pt idx="0">
                  <c:v>Alabama</c:v>
                </c:pt>
                <c:pt idx="1">
                  <c:v>California</c:v>
                </c:pt>
                <c:pt idx="2">
                  <c:v>Connecticut</c:v>
                </c:pt>
                <c:pt idx="3">
                  <c:v>Florida</c:v>
                </c:pt>
                <c:pt idx="4">
                  <c:v>Georgia</c:v>
                </c:pt>
                <c:pt idx="5">
                  <c:v>Iowa</c:v>
                </c:pt>
                <c:pt idx="6">
                  <c:v>Kentucky</c:v>
                </c:pt>
                <c:pt idx="7">
                  <c:v>Michigan</c:v>
                </c:pt>
                <c:pt idx="8">
                  <c:v>Minnesota</c:v>
                </c:pt>
                <c:pt idx="9">
                  <c:v>Nevada</c:v>
                </c:pt>
                <c:pt idx="10">
                  <c:v>New York</c:v>
                </c:pt>
                <c:pt idx="11">
                  <c:v>Ohio</c:v>
                </c:pt>
                <c:pt idx="12">
                  <c:v>Rhode Island</c:v>
                </c:pt>
                <c:pt idx="13">
                  <c:v>Utah</c:v>
                </c:pt>
                <c:pt idx="14">
                  <c:v>Vermont</c:v>
                </c:pt>
                <c:pt idx="15">
                  <c:v>Washington</c:v>
                </c:pt>
              </c:strCache>
            </c:strRef>
          </c:cat>
          <c:val>
            <c:numRef>
              <c:f>Sheet1!$B$2:$B$17</c:f>
              <c:numCache>
                <c:formatCode>General</c:formatCode>
                <c:ptCount val="16"/>
                <c:pt idx="0">
                  <c:v>6.3</c:v>
                </c:pt>
                <c:pt idx="1">
                  <c:v>2.7</c:v>
                </c:pt>
                <c:pt idx="2">
                  <c:v>5.6</c:v>
                </c:pt>
                <c:pt idx="3">
                  <c:v>6.5</c:v>
                </c:pt>
                <c:pt idx="4">
                  <c:v>4.3</c:v>
                </c:pt>
                <c:pt idx="5">
                  <c:v>6.4</c:v>
                </c:pt>
                <c:pt idx="6">
                  <c:v>2</c:v>
                </c:pt>
                <c:pt idx="7">
                  <c:v>2.2999999999999998</c:v>
                </c:pt>
                <c:pt idx="8">
                  <c:v>4.5999999999999996</c:v>
                </c:pt>
                <c:pt idx="9">
                  <c:v>3.5</c:v>
                </c:pt>
                <c:pt idx="10">
                  <c:v>9.8000000000000007</c:v>
                </c:pt>
                <c:pt idx="11">
                  <c:v>7.2</c:v>
                </c:pt>
                <c:pt idx="12">
                  <c:v>5.9</c:v>
                </c:pt>
                <c:pt idx="13">
                  <c:v>5.5</c:v>
                </c:pt>
                <c:pt idx="14">
                  <c:v>6.4</c:v>
                </c:pt>
                <c:pt idx="15">
                  <c:v>3.5</c:v>
                </c:pt>
              </c:numCache>
            </c:numRef>
          </c:val>
          <c:extLst>
            <c:ext xmlns:c16="http://schemas.microsoft.com/office/drawing/2014/chart" uri="{C3380CC4-5D6E-409C-BE32-E72D297353CC}">
              <c16:uniqueId val="{00000000-5DDF-4C90-A095-97AB79E95521}"/>
            </c:ext>
          </c:extLst>
        </c:ser>
        <c:dLbls>
          <c:showLegendKey val="0"/>
          <c:showVal val="0"/>
          <c:showCatName val="0"/>
          <c:showSerName val="0"/>
          <c:showPercent val="0"/>
          <c:showBubbleSize val="0"/>
        </c:dLbls>
        <c:gapWidth val="74"/>
        <c:axId val="899372768"/>
        <c:axId val="899371456"/>
      </c:barChart>
      <c:catAx>
        <c:axId val="899372768"/>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71456"/>
        <c:crosses val="autoZero"/>
        <c:auto val="1"/>
        <c:lblAlgn val="ctr"/>
        <c:lblOffset val="100"/>
        <c:noMultiLvlLbl val="0"/>
      </c:catAx>
      <c:valAx>
        <c:axId val="89937145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99372768"/>
        <c:crosses val="max"/>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Sheet1!$B$1</c:f>
              <c:strCache>
                <c:ptCount val="1"/>
                <c:pt idx="0">
                  <c:v>Y-Values</c:v>
                </c:pt>
              </c:strCache>
            </c:strRef>
          </c:tx>
          <c:spPr>
            <a:ln w="57150" cap="rnd">
              <a:solidFill>
                <a:schemeClr val="accent1"/>
              </a:solidFill>
              <a:round/>
            </a:ln>
            <a:effectLst/>
          </c:spPr>
          <c:marker>
            <c:symbol val="circle"/>
            <c:size val="15"/>
            <c:spPr>
              <a:solidFill>
                <a:schemeClr val="accent2"/>
              </a:solidFill>
              <a:ln w="57150">
                <a:no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1"/>
          <c:extLst>
            <c:ext xmlns:c16="http://schemas.microsoft.com/office/drawing/2014/chart" uri="{C3380CC4-5D6E-409C-BE32-E72D297353CC}">
              <c16:uniqueId val="{00000000-3C80-4B41-9E45-520E95524D75}"/>
            </c:ext>
          </c:extLst>
        </c:ser>
        <c:dLbls>
          <c:showLegendKey val="0"/>
          <c:showVal val="0"/>
          <c:showCatName val="0"/>
          <c:showSerName val="0"/>
          <c:showPercent val="0"/>
          <c:showBubbleSize val="0"/>
        </c:dLbls>
        <c:axId val="943243072"/>
        <c:axId val="943241760"/>
      </c:scatterChart>
      <c:valAx>
        <c:axId val="94324307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943241760"/>
        <c:crosses val="autoZero"/>
        <c:crossBetween val="midCat"/>
      </c:valAx>
      <c:valAx>
        <c:axId val="943241760"/>
        <c:scaling>
          <c:orientation val="minMax"/>
          <c:max val="6"/>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943243072"/>
        <c:crosses val="autoZero"/>
        <c:crossBetween val="midCat"/>
        <c:majorUnit val="2"/>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29880C0-A329-4FC1-A4E3-B57CA48452A2}"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4F40EEF2-0319-4F7A-AE80-B7CE20933933}">
      <dgm:prSet phldrT="[Text]"/>
      <dgm:spPr/>
      <dgm:t>
        <a:bodyPr/>
        <a:lstStyle/>
        <a:p>
          <a:r>
            <a:rPr lang="en-US" dirty="0">
              <a:solidFill>
                <a:schemeClr val="accent1"/>
              </a:solidFill>
            </a:rPr>
            <a:t>s</a:t>
          </a:r>
        </a:p>
      </dgm:t>
    </dgm:pt>
    <dgm:pt modelId="{FEC5DA9B-0EFF-4D59-86B4-408FAB79869F}" type="parTrans" cxnId="{537DF64B-48FB-4936-A79D-4CCE7EBCB385}">
      <dgm:prSet/>
      <dgm:spPr/>
      <dgm:t>
        <a:bodyPr/>
        <a:lstStyle/>
        <a:p>
          <a:endParaRPr lang="en-US">
            <a:solidFill>
              <a:schemeClr val="accent1"/>
            </a:solidFill>
          </a:endParaRPr>
        </a:p>
      </dgm:t>
    </dgm:pt>
    <dgm:pt modelId="{09B1659B-D1B8-48A8-BFAE-A9A0F8D33CA3}" type="sibTrans" cxnId="{537DF64B-48FB-4936-A79D-4CCE7EBCB385}">
      <dgm:prSet/>
      <dgm:spPr/>
      <dgm:t>
        <a:bodyPr/>
        <a:lstStyle/>
        <a:p>
          <a:endParaRPr lang="en-US">
            <a:solidFill>
              <a:schemeClr val="accent1"/>
            </a:solidFill>
          </a:endParaRPr>
        </a:p>
      </dgm:t>
    </dgm:pt>
    <dgm:pt modelId="{C2F58611-AB25-45D8-BD56-0E224CB31429}" type="asst">
      <dgm:prSet phldrT="[Text]"/>
      <dgm:spPr/>
      <dgm:t>
        <a:bodyPr/>
        <a:lstStyle/>
        <a:p>
          <a:r>
            <a:rPr lang="en-US" dirty="0">
              <a:solidFill>
                <a:schemeClr val="accent1"/>
              </a:solidFill>
            </a:rPr>
            <a:t>s</a:t>
          </a:r>
        </a:p>
      </dgm:t>
    </dgm:pt>
    <dgm:pt modelId="{FF42A565-D54E-4C54-8928-0B6CEBD981A3}" type="parTrans" cxnId="{49818BA5-860C-4A88-964A-F13E9FB42ECC}">
      <dgm:prSet/>
      <dgm:spPr/>
      <dgm:t>
        <a:bodyPr/>
        <a:lstStyle/>
        <a:p>
          <a:endParaRPr lang="en-US">
            <a:solidFill>
              <a:schemeClr val="accent1"/>
            </a:solidFill>
          </a:endParaRPr>
        </a:p>
      </dgm:t>
    </dgm:pt>
    <dgm:pt modelId="{E375682E-D45B-46E8-8533-926BB66C0C6F}" type="sibTrans" cxnId="{49818BA5-860C-4A88-964A-F13E9FB42ECC}">
      <dgm:prSet/>
      <dgm:spPr/>
      <dgm:t>
        <a:bodyPr/>
        <a:lstStyle/>
        <a:p>
          <a:endParaRPr lang="en-US">
            <a:solidFill>
              <a:schemeClr val="accent1"/>
            </a:solidFill>
          </a:endParaRPr>
        </a:p>
      </dgm:t>
    </dgm:pt>
    <dgm:pt modelId="{D1DFB653-5731-4DFE-BB67-2F8793A5C30F}">
      <dgm:prSet phldrT="[Text]"/>
      <dgm:spPr/>
      <dgm:t>
        <a:bodyPr/>
        <a:lstStyle/>
        <a:p>
          <a:r>
            <a:rPr lang="en-US" dirty="0">
              <a:solidFill>
                <a:schemeClr val="accent1"/>
              </a:solidFill>
            </a:rPr>
            <a:t>s</a:t>
          </a:r>
        </a:p>
      </dgm:t>
    </dgm:pt>
    <dgm:pt modelId="{9860E53D-70CD-4139-BA80-BEEF3C8E580F}" type="parTrans" cxnId="{EE8E1E2B-42B8-470E-8B65-76B7E1B80DD4}">
      <dgm:prSet/>
      <dgm:spPr/>
      <dgm:t>
        <a:bodyPr/>
        <a:lstStyle/>
        <a:p>
          <a:endParaRPr lang="en-US">
            <a:solidFill>
              <a:schemeClr val="accent1"/>
            </a:solidFill>
          </a:endParaRPr>
        </a:p>
      </dgm:t>
    </dgm:pt>
    <dgm:pt modelId="{75389529-293E-4D60-B460-8EA5C84FF97A}" type="sibTrans" cxnId="{EE8E1E2B-42B8-470E-8B65-76B7E1B80DD4}">
      <dgm:prSet/>
      <dgm:spPr/>
      <dgm:t>
        <a:bodyPr/>
        <a:lstStyle/>
        <a:p>
          <a:endParaRPr lang="en-US">
            <a:solidFill>
              <a:schemeClr val="accent1"/>
            </a:solidFill>
          </a:endParaRPr>
        </a:p>
      </dgm:t>
    </dgm:pt>
    <dgm:pt modelId="{3F533330-5E52-4912-990D-DA74AD49A443}">
      <dgm:prSet phldrT="[Text]"/>
      <dgm:spPr/>
      <dgm:t>
        <a:bodyPr/>
        <a:lstStyle/>
        <a:p>
          <a:r>
            <a:rPr lang="en-US" dirty="0">
              <a:solidFill>
                <a:schemeClr val="accent1"/>
              </a:solidFill>
            </a:rPr>
            <a:t>s</a:t>
          </a:r>
        </a:p>
      </dgm:t>
    </dgm:pt>
    <dgm:pt modelId="{0DFEBCE5-5DAA-42D2-A9DD-57F0ACDD016F}" type="parTrans" cxnId="{D2675187-16E2-452A-B2D0-3258CAB903F5}">
      <dgm:prSet/>
      <dgm:spPr/>
      <dgm:t>
        <a:bodyPr/>
        <a:lstStyle/>
        <a:p>
          <a:endParaRPr lang="en-US">
            <a:solidFill>
              <a:schemeClr val="accent1"/>
            </a:solidFill>
          </a:endParaRPr>
        </a:p>
      </dgm:t>
    </dgm:pt>
    <dgm:pt modelId="{7F2D4620-F69C-4CB6-BACE-0FB0696D7582}" type="sibTrans" cxnId="{D2675187-16E2-452A-B2D0-3258CAB903F5}">
      <dgm:prSet/>
      <dgm:spPr/>
      <dgm:t>
        <a:bodyPr/>
        <a:lstStyle/>
        <a:p>
          <a:endParaRPr lang="en-US">
            <a:solidFill>
              <a:schemeClr val="accent1"/>
            </a:solidFill>
          </a:endParaRPr>
        </a:p>
      </dgm:t>
    </dgm:pt>
    <dgm:pt modelId="{16F1DAF7-CCF4-4F86-B73B-3A662830A2B8}">
      <dgm:prSet phldrT="[Text]"/>
      <dgm:spPr/>
      <dgm:t>
        <a:bodyPr/>
        <a:lstStyle/>
        <a:p>
          <a:r>
            <a:rPr lang="en-US" dirty="0">
              <a:solidFill>
                <a:schemeClr val="accent1"/>
              </a:solidFill>
            </a:rPr>
            <a:t>s</a:t>
          </a:r>
        </a:p>
      </dgm:t>
    </dgm:pt>
    <dgm:pt modelId="{9F5B52AC-FB12-4691-A8F3-2D3A64F718C1}" type="parTrans" cxnId="{81B21A40-7FC4-4DF5-B921-F1D4FB56FA08}">
      <dgm:prSet/>
      <dgm:spPr/>
      <dgm:t>
        <a:bodyPr/>
        <a:lstStyle/>
        <a:p>
          <a:endParaRPr lang="en-US">
            <a:solidFill>
              <a:schemeClr val="accent1"/>
            </a:solidFill>
          </a:endParaRPr>
        </a:p>
      </dgm:t>
    </dgm:pt>
    <dgm:pt modelId="{B60A267C-F2FF-4EF3-9A52-AAA58ED0526D}" type="sibTrans" cxnId="{81B21A40-7FC4-4DF5-B921-F1D4FB56FA08}">
      <dgm:prSet/>
      <dgm:spPr/>
      <dgm:t>
        <a:bodyPr/>
        <a:lstStyle/>
        <a:p>
          <a:endParaRPr lang="en-US">
            <a:solidFill>
              <a:schemeClr val="accent1"/>
            </a:solidFill>
          </a:endParaRPr>
        </a:p>
      </dgm:t>
    </dgm:pt>
    <dgm:pt modelId="{D8D593FA-C3BC-4133-867D-C04F8ABF58F0}" type="pres">
      <dgm:prSet presAssocID="{329880C0-A329-4FC1-A4E3-B57CA48452A2}" presName="hierChild1" presStyleCnt="0">
        <dgm:presLayoutVars>
          <dgm:orgChart val="1"/>
          <dgm:chPref val="1"/>
          <dgm:dir/>
          <dgm:animOne val="branch"/>
          <dgm:animLvl val="lvl"/>
          <dgm:resizeHandles/>
        </dgm:presLayoutVars>
      </dgm:prSet>
      <dgm:spPr/>
    </dgm:pt>
    <dgm:pt modelId="{0CAD4DB1-8105-4E66-A504-14DBFB2B24BF}" type="pres">
      <dgm:prSet presAssocID="{4F40EEF2-0319-4F7A-AE80-B7CE20933933}" presName="hierRoot1" presStyleCnt="0">
        <dgm:presLayoutVars>
          <dgm:hierBranch val="init"/>
        </dgm:presLayoutVars>
      </dgm:prSet>
      <dgm:spPr/>
    </dgm:pt>
    <dgm:pt modelId="{E96BB0C1-D6FE-40E2-A266-13A6A18EB4D6}" type="pres">
      <dgm:prSet presAssocID="{4F40EEF2-0319-4F7A-AE80-B7CE20933933}" presName="rootComposite1" presStyleCnt="0"/>
      <dgm:spPr/>
    </dgm:pt>
    <dgm:pt modelId="{C6A6FA09-3A83-4251-B383-A58385713740}" type="pres">
      <dgm:prSet presAssocID="{4F40EEF2-0319-4F7A-AE80-B7CE20933933}" presName="rootText1" presStyleLbl="node0" presStyleIdx="0" presStyleCnt="1">
        <dgm:presLayoutVars>
          <dgm:chPref val="3"/>
        </dgm:presLayoutVars>
      </dgm:prSet>
      <dgm:spPr/>
    </dgm:pt>
    <dgm:pt modelId="{CE8902B7-EBBF-43B9-88DF-25C9C220778B}" type="pres">
      <dgm:prSet presAssocID="{4F40EEF2-0319-4F7A-AE80-B7CE20933933}" presName="rootConnector1" presStyleLbl="node1" presStyleIdx="0" presStyleCnt="0"/>
      <dgm:spPr/>
    </dgm:pt>
    <dgm:pt modelId="{C070C51B-0761-4C5D-9E97-856132A09171}" type="pres">
      <dgm:prSet presAssocID="{4F40EEF2-0319-4F7A-AE80-B7CE20933933}" presName="hierChild2" presStyleCnt="0"/>
      <dgm:spPr/>
    </dgm:pt>
    <dgm:pt modelId="{86A63BD3-D723-4B73-8C22-25D9E9FC1C80}" type="pres">
      <dgm:prSet presAssocID="{9860E53D-70CD-4139-BA80-BEEF3C8E580F}" presName="Name37" presStyleLbl="parChTrans1D2" presStyleIdx="0" presStyleCnt="4"/>
      <dgm:spPr/>
    </dgm:pt>
    <dgm:pt modelId="{630688D0-1428-4FA0-997D-77F1CC955322}" type="pres">
      <dgm:prSet presAssocID="{D1DFB653-5731-4DFE-BB67-2F8793A5C30F}" presName="hierRoot2" presStyleCnt="0">
        <dgm:presLayoutVars>
          <dgm:hierBranch val="init"/>
        </dgm:presLayoutVars>
      </dgm:prSet>
      <dgm:spPr/>
    </dgm:pt>
    <dgm:pt modelId="{B95B8B41-7E1B-4A3D-AC6F-9A4DC5C69711}" type="pres">
      <dgm:prSet presAssocID="{D1DFB653-5731-4DFE-BB67-2F8793A5C30F}" presName="rootComposite" presStyleCnt="0"/>
      <dgm:spPr/>
    </dgm:pt>
    <dgm:pt modelId="{4D25297F-07AE-407C-A9B4-29ED8D7AB3C5}" type="pres">
      <dgm:prSet presAssocID="{D1DFB653-5731-4DFE-BB67-2F8793A5C30F}" presName="rootText" presStyleLbl="node2" presStyleIdx="0" presStyleCnt="3">
        <dgm:presLayoutVars>
          <dgm:chPref val="3"/>
        </dgm:presLayoutVars>
      </dgm:prSet>
      <dgm:spPr/>
    </dgm:pt>
    <dgm:pt modelId="{3335CF2E-CE98-4950-951E-14E9FCD7892E}" type="pres">
      <dgm:prSet presAssocID="{D1DFB653-5731-4DFE-BB67-2F8793A5C30F}" presName="rootConnector" presStyleLbl="node2" presStyleIdx="0" presStyleCnt="3"/>
      <dgm:spPr/>
    </dgm:pt>
    <dgm:pt modelId="{6C361049-CA0C-4B38-BC8F-87075A1D07A5}" type="pres">
      <dgm:prSet presAssocID="{D1DFB653-5731-4DFE-BB67-2F8793A5C30F}" presName="hierChild4" presStyleCnt="0"/>
      <dgm:spPr/>
    </dgm:pt>
    <dgm:pt modelId="{BBCF5E29-ACD0-4D18-B821-B6C343F2EFE8}" type="pres">
      <dgm:prSet presAssocID="{D1DFB653-5731-4DFE-BB67-2F8793A5C30F}" presName="hierChild5" presStyleCnt="0"/>
      <dgm:spPr/>
    </dgm:pt>
    <dgm:pt modelId="{1AA92CD9-ED61-4D35-B14B-F936ADEFCA0F}" type="pres">
      <dgm:prSet presAssocID="{0DFEBCE5-5DAA-42D2-A9DD-57F0ACDD016F}" presName="Name37" presStyleLbl="parChTrans1D2" presStyleIdx="1" presStyleCnt="4"/>
      <dgm:spPr/>
    </dgm:pt>
    <dgm:pt modelId="{EE45726C-91AA-4CF3-A239-B7DF4E424341}" type="pres">
      <dgm:prSet presAssocID="{3F533330-5E52-4912-990D-DA74AD49A443}" presName="hierRoot2" presStyleCnt="0">
        <dgm:presLayoutVars>
          <dgm:hierBranch val="init"/>
        </dgm:presLayoutVars>
      </dgm:prSet>
      <dgm:spPr/>
    </dgm:pt>
    <dgm:pt modelId="{23A29AC5-BB7B-42B5-8CC4-30E279973228}" type="pres">
      <dgm:prSet presAssocID="{3F533330-5E52-4912-990D-DA74AD49A443}" presName="rootComposite" presStyleCnt="0"/>
      <dgm:spPr/>
    </dgm:pt>
    <dgm:pt modelId="{F036A265-93B1-46DC-A853-57C63FA95FFF}" type="pres">
      <dgm:prSet presAssocID="{3F533330-5E52-4912-990D-DA74AD49A443}" presName="rootText" presStyleLbl="node2" presStyleIdx="1" presStyleCnt="3">
        <dgm:presLayoutVars>
          <dgm:chPref val="3"/>
        </dgm:presLayoutVars>
      </dgm:prSet>
      <dgm:spPr/>
    </dgm:pt>
    <dgm:pt modelId="{429E07AA-D53A-4073-8C20-C3E999863C13}" type="pres">
      <dgm:prSet presAssocID="{3F533330-5E52-4912-990D-DA74AD49A443}" presName="rootConnector" presStyleLbl="node2" presStyleIdx="1" presStyleCnt="3"/>
      <dgm:spPr/>
    </dgm:pt>
    <dgm:pt modelId="{2A529034-87B9-4D9A-A6A9-A188E333D455}" type="pres">
      <dgm:prSet presAssocID="{3F533330-5E52-4912-990D-DA74AD49A443}" presName="hierChild4" presStyleCnt="0"/>
      <dgm:spPr/>
    </dgm:pt>
    <dgm:pt modelId="{42809396-B619-4CCC-BB75-DE7D8102676A}" type="pres">
      <dgm:prSet presAssocID="{3F533330-5E52-4912-990D-DA74AD49A443}" presName="hierChild5" presStyleCnt="0"/>
      <dgm:spPr/>
    </dgm:pt>
    <dgm:pt modelId="{5B6A6D55-C107-465F-A43B-A3F511362710}" type="pres">
      <dgm:prSet presAssocID="{9F5B52AC-FB12-4691-A8F3-2D3A64F718C1}" presName="Name37" presStyleLbl="parChTrans1D2" presStyleIdx="2" presStyleCnt="4"/>
      <dgm:spPr/>
    </dgm:pt>
    <dgm:pt modelId="{2A9E4C20-FF7D-4718-902A-27596B0E9571}" type="pres">
      <dgm:prSet presAssocID="{16F1DAF7-CCF4-4F86-B73B-3A662830A2B8}" presName="hierRoot2" presStyleCnt="0">
        <dgm:presLayoutVars>
          <dgm:hierBranch val="init"/>
        </dgm:presLayoutVars>
      </dgm:prSet>
      <dgm:spPr/>
    </dgm:pt>
    <dgm:pt modelId="{9A42FD24-548D-4E6A-8B20-0987ACA79E5E}" type="pres">
      <dgm:prSet presAssocID="{16F1DAF7-CCF4-4F86-B73B-3A662830A2B8}" presName="rootComposite" presStyleCnt="0"/>
      <dgm:spPr/>
    </dgm:pt>
    <dgm:pt modelId="{74A47BCE-F5E7-47D4-BF10-2823C8B1E9F6}" type="pres">
      <dgm:prSet presAssocID="{16F1DAF7-CCF4-4F86-B73B-3A662830A2B8}" presName="rootText" presStyleLbl="node2" presStyleIdx="2" presStyleCnt="3">
        <dgm:presLayoutVars>
          <dgm:chPref val="3"/>
        </dgm:presLayoutVars>
      </dgm:prSet>
      <dgm:spPr/>
    </dgm:pt>
    <dgm:pt modelId="{26D2D924-7397-4AB9-A631-BD8E0C927F69}" type="pres">
      <dgm:prSet presAssocID="{16F1DAF7-CCF4-4F86-B73B-3A662830A2B8}" presName="rootConnector" presStyleLbl="node2" presStyleIdx="2" presStyleCnt="3"/>
      <dgm:spPr/>
    </dgm:pt>
    <dgm:pt modelId="{090EC2C8-FCE4-4860-B4A2-DBB845C3A3BD}" type="pres">
      <dgm:prSet presAssocID="{16F1DAF7-CCF4-4F86-B73B-3A662830A2B8}" presName="hierChild4" presStyleCnt="0"/>
      <dgm:spPr/>
    </dgm:pt>
    <dgm:pt modelId="{0564E45D-7808-49D7-834D-990B52F91429}" type="pres">
      <dgm:prSet presAssocID="{16F1DAF7-CCF4-4F86-B73B-3A662830A2B8}" presName="hierChild5" presStyleCnt="0"/>
      <dgm:spPr/>
    </dgm:pt>
    <dgm:pt modelId="{07352A0A-D1DF-4EA4-AE1D-1CFC7E4AC58B}" type="pres">
      <dgm:prSet presAssocID="{4F40EEF2-0319-4F7A-AE80-B7CE20933933}" presName="hierChild3" presStyleCnt="0"/>
      <dgm:spPr/>
    </dgm:pt>
    <dgm:pt modelId="{939355F2-F982-4773-AB7D-ECD387B37F23}" type="pres">
      <dgm:prSet presAssocID="{FF42A565-D54E-4C54-8928-0B6CEBD981A3}" presName="Name111" presStyleLbl="parChTrans1D2" presStyleIdx="3" presStyleCnt="4"/>
      <dgm:spPr/>
    </dgm:pt>
    <dgm:pt modelId="{943C0325-C899-4364-B360-4CA074DF3D6B}" type="pres">
      <dgm:prSet presAssocID="{C2F58611-AB25-45D8-BD56-0E224CB31429}" presName="hierRoot3" presStyleCnt="0">
        <dgm:presLayoutVars>
          <dgm:hierBranch val="init"/>
        </dgm:presLayoutVars>
      </dgm:prSet>
      <dgm:spPr/>
    </dgm:pt>
    <dgm:pt modelId="{B3AB403D-F79E-449F-952D-F8C1F9097814}" type="pres">
      <dgm:prSet presAssocID="{C2F58611-AB25-45D8-BD56-0E224CB31429}" presName="rootComposite3" presStyleCnt="0"/>
      <dgm:spPr/>
    </dgm:pt>
    <dgm:pt modelId="{7C3C8AC0-C479-4BD6-9E89-B9BAD5796785}" type="pres">
      <dgm:prSet presAssocID="{C2F58611-AB25-45D8-BD56-0E224CB31429}" presName="rootText3" presStyleLbl="asst1" presStyleIdx="0" presStyleCnt="1">
        <dgm:presLayoutVars>
          <dgm:chPref val="3"/>
        </dgm:presLayoutVars>
      </dgm:prSet>
      <dgm:spPr/>
    </dgm:pt>
    <dgm:pt modelId="{C481D2C3-01C7-417F-AEB4-57747427A9F7}" type="pres">
      <dgm:prSet presAssocID="{C2F58611-AB25-45D8-BD56-0E224CB31429}" presName="rootConnector3" presStyleLbl="asst1" presStyleIdx="0" presStyleCnt="1"/>
      <dgm:spPr/>
    </dgm:pt>
    <dgm:pt modelId="{389014AC-E963-4FD9-9E33-4764D81A59B2}" type="pres">
      <dgm:prSet presAssocID="{C2F58611-AB25-45D8-BD56-0E224CB31429}" presName="hierChild6" presStyleCnt="0"/>
      <dgm:spPr/>
    </dgm:pt>
    <dgm:pt modelId="{6D03FD72-6E3A-4238-A424-2B3190935735}" type="pres">
      <dgm:prSet presAssocID="{C2F58611-AB25-45D8-BD56-0E224CB31429}" presName="hierChild7" presStyleCnt="0"/>
      <dgm:spPr/>
    </dgm:pt>
  </dgm:ptLst>
  <dgm:cxnLst>
    <dgm:cxn modelId="{8EBD5200-61A9-4727-920B-D0C34DC64E0E}" type="presOf" srcId="{FF42A565-D54E-4C54-8928-0B6CEBD981A3}" destId="{939355F2-F982-4773-AB7D-ECD387B37F23}" srcOrd="0" destOrd="0" presId="urn:microsoft.com/office/officeart/2005/8/layout/orgChart1"/>
    <dgm:cxn modelId="{F5C7E601-97C3-4426-94CE-8BC9D40703BD}" type="presOf" srcId="{3F533330-5E52-4912-990D-DA74AD49A443}" destId="{429E07AA-D53A-4073-8C20-C3E999863C13}" srcOrd="1" destOrd="0" presId="urn:microsoft.com/office/officeart/2005/8/layout/orgChart1"/>
    <dgm:cxn modelId="{EE460E0C-EDDA-4AD5-80D1-44917AE0582B}" type="presOf" srcId="{D1DFB653-5731-4DFE-BB67-2F8793A5C30F}" destId="{3335CF2E-CE98-4950-951E-14E9FCD7892E}" srcOrd="1" destOrd="0" presId="urn:microsoft.com/office/officeart/2005/8/layout/orgChart1"/>
    <dgm:cxn modelId="{8900B80F-9C0F-4654-A9A4-E93358804883}" type="presOf" srcId="{4F40EEF2-0319-4F7A-AE80-B7CE20933933}" destId="{C6A6FA09-3A83-4251-B383-A58385713740}" srcOrd="0" destOrd="0" presId="urn:microsoft.com/office/officeart/2005/8/layout/orgChart1"/>
    <dgm:cxn modelId="{EE8E1E2B-42B8-470E-8B65-76B7E1B80DD4}" srcId="{4F40EEF2-0319-4F7A-AE80-B7CE20933933}" destId="{D1DFB653-5731-4DFE-BB67-2F8793A5C30F}" srcOrd="1" destOrd="0" parTransId="{9860E53D-70CD-4139-BA80-BEEF3C8E580F}" sibTransId="{75389529-293E-4D60-B460-8EA5C84FF97A}"/>
    <dgm:cxn modelId="{81B21A40-7FC4-4DF5-B921-F1D4FB56FA08}" srcId="{4F40EEF2-0319-4F7A-AE80-B7CE20933933}" destId="{16F1DAF7-CCF4-4F86-B73B-3A662830A2B8}" srcOrd="3" destOrd="0" parTransId="{9F5B52AC-FB12-4691-A8F3-2D3A64F718C1}" sibTransId="{B60A267C-F2FF-4EF3-9A52-AAA58ED0526D}"/>
    <dgm:cxn modelId="{AC84F85F-4DE2-4C2C-A647-64EADA8E812B}" type="presOf" srcId="{C2F58611-AB25-45D8-BD56-0E224CB31429}" destId="{C481D2C3-01C7-417F-AEB4-57747427A9F7}" srcOrd="1" destOrd="0" presId="urn:microsoft.com/office/officeart/2005/8/layout/orgChart1"/>
    <dgm:cxn modelId="{B39FBC49-7118-44C1-94BF-53C92CAA2C22}" type="presOf" srcId="{C2F58611-AB25-45D8-BD56-0E224CB31429}" destId="{7C3C8AC0-C479-4BD6-9E89-B9BAD5796785}" srcOrd="0" destOrd="0" presId="urn:microsoft.com/office/officeart/2005/8/layout/orgChart1"/>
    <dgm:cxn modelId="{537DF64B-48FB-4936-A79D-4CCE7EBCB385}" srcId="{329880C0-A329-4FC1-A4E3-B57CA48452A2}" destId="{4F40EEF2-0319-4F7A-AE80-B7CE20933933}" srcOrd="0" destOrd="0" parTransId="{FEC5DA9B-0EFF-4D59-86B4-408FAB79869F}" sibTransId="{09B1659B-D1B8-48A8-BFAE-A9A0F8D33CA3}"/>
    <dgm:cxn modelId="{F34D0659-B725-471C-BFF5-E84099510CFE}" type="presOf" srcId="{329880C0-A329-4FC1-A4E3-B57CA48452A2}" destId="{D8D593FA-C3BC-4133-867D-C04F8ABF58F0}" srcOrd="0" destOrd="0" presId="urn:microsoft.com/office/officeart/2005/8/layout/orgChart1"/>
    <dgm:cxn modelId="{AD360D7F-6E8E-4557-A1DA-20623ED76FD0}" type="presOf" srcId="{4F40EEF2-0319-4F7A-AE80-B7CE20933933}" destId="{CE8902B7-EBBF-43B9-88DF-25C9C220778B}" srcOrd="1" destOrd="0" presId="urn:microsoft.com/office/officeart/2005/8/layout/orgChart1"/>
    <dgm:cxn modelId="{D2675187-16E2-452A-B2D0-3258CAB903F5}" srcId="{4F40EEF2-0319-4F7A-AE80-B7CE20933933}" destId="{3F533330-5E52-4912-990D-DA74AD49A443}" srcOrd="2" destOrd="0" parTransId="{0DFEBCE5-5DAA-42D2-A9DD-57F0ACDD016F}" sibTransId="{7F2D4620-F69C-4CB6-BACE-0FB0696D7582}"/>
    <dgm:cxn modelId="{151E848E-2D0B-4E17-86BE-787F7B4E55E5}" type="presOf" srcId="{3F533330-5E52-4912-990D-DA74AD49A443}" destId="{F036A265-93B1-46DC-A853-57C63FA95FFF}" srcOrd="0" destOrd="0" presId="urn:microsoft.com/office/officeart/2005/8/layout/orgChart1"/>
    <dgm:cxn modelId="{D516C59C-38CE-4632-80DC-89A22A7B7F17}" type="presOf" srcId="{9F5B52AC-FB12-4691-A8F3-2D3A64F718C1}" destId="{5B6A6D55-C107-465F-A43B-A3F511362710}" srcOrd="0" destOrd="0" presId="urn:microsoft.com/office/officeart/2005/8/layout/orgChart1"/>
    <dgm:cxn modelId="{383431A0-30B5-4D21-A3A9-D534ECE9D61D}" type="presOf" srcId="{0DFEBCE5-5DAA-42D2-A9DD-57F0ACDD016F}" destId="{1AA92CD9-ED61-4D35-B14B-F936ADEFCA0F}" srcOrd="0" destOrd="0" presId="urn:microsoft.com/office/officeart/2005/8/layout/orgChart1"/>
    <dgm:cxn modelId="{49818BA5-860C-4A88-964A-F13E9FB42ECC}" srcId="{4F40EEF2-0319-4F7A-AE80-B7CE20933933}" destId="{C2F58611-AB25-45D8-BD56-0E224CB31429}" srcOrd="0" destOrd="0" parTransId="{FF42A565-D54E-4C54-8928-0B6CEBD981A3}" sibTransId="{E375682E-D45B-46E8-8533-926BB66C0C6F}"/>
    <dgm:cxn modelId="{56DBF8B0-E038-46A6-9FA8-3626374CB09A}" type="presOf" srcId="{16F1DAF7-CCF4-4F86-B73B-3A662830A2B8}" destId="{26D2D924-7397-4AB9-A631-BD8E0C927F69}" srcOrd="1" destOrd="0" presId="urn:microsoft.com/office/officeart/2005/8/layout/orgChart1"/>
    <dgm:cxn modelId="{2F1887DE-1367-4CCA-B3D5-4F5082D15A88}" type="presOf" srcId="{D1DFB653-5731-4DFE-BB67-2F8793A5C30F}" destId="{4D25297F-07AE-407C-A9B4-29ED8D7AB3C5}" srcOrd="0" destOrd="0" presId="urn:microsoft.com/office/officeart/2005/8/layout/orgChart1"/>
    <dgm:cxn modelId="{6DC36EE8-8D81-48C1-B6E0-37E4B5677846}" type="presOf" srcId="{9860E53D-70CD-4139-BA80-BEEF3C8E580F}" destId="{86A63BD3-D723-4B73-8C22-25D9E9FC1C80}" srcOrd="0" destOrd="0" presId="urn:microsoft.com/office/officeart/2005/8/layout/orgChart1"/>
    <dgm:cxn modelId="{AA47EEEB-6D85-4E61-9A9C-FAB04089110A}" type="presOf" srcId="{16F1DAF7-CCF4-4F86-B73B-3A662830A2B8}" destId="{74A47BCE-F5E7-47D4-BF10-2823C8B1E9F6}" srcOrd="0" destOrd="0" presId="urn:microsoft.com/office/officeart/2005/8/layout/orgChart1"/>
    <dgm:cxn modelId="{B96AF2BB-D1AC-4915-BA19-896EB2FD766F}" type="presParOf" srcId="{D8D593FA-C3BC-4133-867D-C04F8ABF58F0}" destId="{0CAD4DB1-8105-4E66-A504-14DBFB2B24BF}" srcOrd="0" destOrd="0" presId="urn:microsoft.com/office/officeart/2005/8/layout/orgChart1"/>
    <dgm:cxn modelId="{87E5AB70-817A-4BDF-91D1-F81C34F1213C}" type="presParOf" srcId="{0CAD4DB1-8105-4E66-A504-14DBFB2B24BF}" destId="{E96BB0C1-D6FE-40E2-A266-13A6A18EB4D6}" srcOrd="0" destOrd="0" presId="urn:microsoft.com/office/officeart/2005/8/layout/orgChart1"/>
    <dgm:cxn modelId="{9DDD0AF4-C0C8-4FA7-9944-7A522F25E481}" type="presParOf" srcId="{E96BB0C1-D6FE-40E2-A266-13A6A18EB4D6}" destId="{C6A6FA09-3A83-4251-B383-A58385713740}" srcOrd="0" destOrd="0" presId="urn:microsoft.com/office/officeart/2005/8/layout/orgChart1"/>
    <dgm:cxn modelId="{2AB23048-E213-4F63-B132-7E09D972BF07}" type="presParOf" srcId="{E96BB0C1-D6FE-40E2-A266-13A6A18EB4D6}" destId="{CE8902B7-EBBF-43B9-88DF-25C9C220778B}" srcOrd="1" destOrd="0" presId="urn:microsoft.com/office/officeart/2005/8/layout/orgChart1"/>
    <dgm:cxn modelId="{7A3046DC-958C-44F7-BB7B-0F4DB0F6994F}" type="presParOf" srcId="{0CAD4DB1-8105-4E66-A504-14DBFB2B24BF}" destId="{C070C51B-0761-4C5D-9E97-856132A09171}" srcOrd="1" destOrd="0" presId="urn:microsoft.com/office/officeart/2005/8/layout/orgChart1"/>
    <dgm:cxn modelId="{32AE3A25-018F-4F21-86AF-55A53EE79D5C}" type="presParOf" srcId="{C070C51B-0761-4C5D-9E97-856132A09171}" destId="{86A63BD3-D723-4B73-8C22-25D9E9FC1C80}" srcOrd="0" destOrd="0" presId="urn:microsoft.com/office/officeart/2005/8/layout/orgChart1"/>
    <dgm:cxn modelId="{2E5CB44B-BA08-439F-8DCB-474C6136A030}" type="presParOf" srcId="{C070C51B-0761-4C5D-9E97-856132A09171}" destId="{630688D0-1428-4FA0-997D-77F1CC955322}" srcOrd="1" destOrd="0" presId="urn:microsoft.com/office/officeart/2005/8/layout/orgChart1"/>
    <dgm:cxn modelId="{05794BB3-B90D-4F16-9614-09F6E0A4BD9A}" type="presParOf" srcId="{630688D0-1428-4FA0-997D-77F1CC955322}" destId="{B95B8B41-7E1B-4A3D-AC6F-9A4DC5C69711}" srcOrd="0" destOrd="0" presId="urn:microsoft.com/office/officeart/2005/8/layout/orgChart1"/>
    <dgm:cxn modelId="{1D6E454E-AAB8-4622-A844-4FB19FFE28C6}" type="presParOf" srcId="{B95B8B41-7E1B-4A3D-AC6F-9A4DC5C69711}" destId="{4D25297F-07AE-407C-A9B4-29ED8D7AB3C5}" srcOrd="0" destOrd="0" presId="urn:microsoft.com/office/officeart/2005/8/layout/orgChart1"/>
    <dgm:cxn modelId="{8EB044DC-95DE-4A15-8004-489321420B6C}" type="presParOf" srcId="{B95B8B41-7E1B-4A3D-AC6F-9A4DC5C69711}" destId="{3335CF2E-CE98-4950-951E-14E9FCD7892E}" srcOrd="1" destOrd="0" presId="urn:microsoft.com/office/officeart/2005/8/layout/orgChart1"/>
    <dgm:cxn modelId="{363469F8-0586-4323-95E1-7830264C96DA}" type="presParOf" srcId="{630688D0-1428-4FA0-997D-77F1CC955322}" destId="{6C361049-CA0C-4B38-BC8F-87075A1D07A5}" srcOrd="1" destOrd="0" presId="urn:microsoft.com/office/officeart/2005/8/layout/orgChart1"/>
    <dgm:cxn modelId="{2703ED74-FEC5-40EE-AE48-885E2F30B64C}" type="presParOf" srcId="{630688D0-1428-4FA0-997D-77F1CC955322}" destId="{BBCF5E29-ACD0-4D18-B821-B6C343F2EFE8}" srcOrd="2" destOrd="0" presId="urn:microsoft.com/office/officeart/2005/8/layout/orgChart1"/>
    <dgm:cxn modelId="{08CE6CAE-AAAB-4AC9-A08C-BE2A5EA5AC26}" type="presParOf" srcId="{C070C51B-0761-4C5D-9E97-856132A09171}" destId="{1AA92CD9-ED61-4D35-B14B-F936ADEFCA0F}" srcOrd="2" destOrd="0" presId="urn:microsoft.com/office/officeart/2005/8/layout/orgChart1"/>
    <dgm:cxn modelId="{89C4C024-B272-4F60-A6C2-2AFD1BA8749A}" type="presParOf" srcId="{C070C51B-0761-4C5D-9E97-856132A09171}" destId="{EE45726C-91AA-4CF3-A239-B7DF4E424341}" srcOrd="3" destOrd="0" presId="urn:microsoft.com/office/officeart/2005/8/layout/orgChart1"/>
    <dgm:cxn modelId="{4A7BBA41-E886-4C2C-BAB2-3617370409A9}" type="presParOf" srcId="{EE45726C-91AA-4CF3-A239-B7DF4E424341}" destId="{23A29AC5-BB7B-42B5-8CC4-30E279973228}" srcOrd="0" destOrd="0" presId="urn:microsoft.com/office/officeart/2005/8/layout/orgChart1"/>
    <dgm:cxn modelId="{728C2095-994D-44EB-BB2A-58D3AC3FEC9B}" type="presParOf" srcId="{23A29AC5-BB7B-42B5-8CC4-30E279973228}" destId="{F036A265-93B1-46DC-A853-57C63FA95FFF}" srcOrd="0" destOrd="0" presId="urn:microsoft.com/office/officeart/2005/8/layout/orgChart1"/>
    <dgm:cxn modelId="{0B6E898F-23DC-42BC-8015-B7C1ABF297DB}" type="presParOf" srcId="{23A29AC5-BB7B-42B5-8CC4-30E279973228}" destId="{429E07AA-D53A-4073-8C20-C3E999863C13}" srcOrd="1" destOrd="0" presId="urn:microsoft.com/office/officeart/2005/8/layout/orgChart1"/>
    <dgm:cxn modelId="{ED3D61BE-98A9-4BFD-8FE1-1432B390220F}" type="presParOf" srcId="{EE45726C-91AA-4CF3-A239-B7DF4E424341}" destId="{2A529034-87B9-4D9A-A6A9-A188E333D455}" srcOrd="1" destOrd="0" presId="urn:microsoft.com/office/officeart/2005/8/layout/orgChart1"/>
    <dgm:cxn modelId="{F13F1E2A-D479-4C2C-917A-F70E7AC92C4E}" type="presParOf" srcId="{EE45726C-91AA-4CF3-A239-B7DF4E424341}" destId="{42809396-B619-4CCC-BB75-DE7D8102676A}" srcOrd="2" destOrd="0" presId="urn:microsoft.com/office/officeart/2005/8/layout/orgChart1"/>
    <dgm:cxn modelId="{6C7A9C20-AD28-49CE-A1D2-F98EE282AAD0}" type="presParOf" srcId="{C070C51B-0761-4C5D-9E97-856132A09171}" destId="{5B6A6D55-C107-465F-A43B-A3F511362710}" srcOrd="4" destOrd="0" presId="urn:microsoft.com/office/officeart/2005/8/layout/orgChart1"/>
    <dgm:cxn modelId="{97348C60-3B7D-4379-B2B0-DB6C09D5BC8C}" type="presParOf" srcId="{C070C51B-0761-4C5D-9E97-856132A09171}" destId="{2A9E4C20-FF7D-4718-902A-27596B0E9571}" srcOrd="5" destOrd="0" presId="urn:microsoft.com/office/officeart/2005/8/layout/orgChart1"/>
    <dgm:cxn modelId="{165491DD-1E15-4474-9DD8-39407D9A6A0B}" type="presParOf" srcId="{2A9E4C20-FF7D-4718-902A-27596B0E9571}" destId="{9A42FD24-548D-4E6A-8B20-0987ACA79E5E}" srcOrd="0" destOrd="0" presId="urn:microsoft.com/office/officeart/2005/8/layout/orgChart1"/>
    <dgm:cxn modelId="{4B656D67-0BB7-4CEB-BE1D-9B9F0BB363AF}" type="presParOf" srcId="{9A42FD24-548D-4E6A-8B20-0987ACA79E5E}" destId="{74A47BCE-F5E7-47D4-BF10-2823C8B1E9F6}" srcOrd="0" destOrd="0" presId="urn:microsoft.com/office/officeart/2005/8/layout/orgChart1"/>
    <dgm:cxn modelId="{137860FD-BC61-401F-958C-7AC83316228C}" type="presParOf" srcId="{9A42FD24-548D-4E6A-8B20-0987ACA79E5E}" destId="{26D2D924-7397-4AB9-A631-BD8E0C927F69}" srcOrd="1" destOrd="0" presId="urn:microsoft.com/office/officeart/2005/8/layout/orgChart1"/>
    <dgm:cxn modelId="{E395DDAA-3103-4AA2-AFCC-99311B4CB638}" type="presParOf" srcId="{2A9E4C20-FF7D-4718-902A-27596B0E9571}" destId="{090EC2C8-FCE4-4860-B4A2-DBB845C3A3BD}" srcOrd="1" destOrd="0" presId="urn:microsoft.com/office/officeart/2005/8/layout/orgChart1"/>
    <dgm:cxn modelId="{6647C05F-7BFB-4395-B1FF-2A03CB43EC10}" type="presParOf" srcId="{2A9E4C20-FF7D-4718-902A-27596B0E9571}" destId="{0564E45D-7808-49D7-834D-990B52F91429}" srcOrd="2" destOrd="0" presId="urn:microsoft.com/office/officeart/2005/8/layout/orgChart1"/>
    <dgm:cxn modelId="{904B0753-FFE1-4E07-9827-F63363248DFE}" type="presParOf" srcId="{0CAD4DB1-8105-4E66-A504-14DBFB2B24BF}" destId="{07352A0A-D1DF-4EA4-AE1D-1CFC7E4AC58B}" srcOrd="2" destOrd="0" presId="urn:microsoft.com/office/officeart/2005/8/layout/orgChart1"/>
    <dgm:cxn modelId="{947D0489-0CA3-4BBE-BFDB-3EEA94DC32FF}" type="presParOf" srcId="{07352A0A-D1DF-4EA4-AE1D-1CFC7E4AC58B}" destId="{939355F2-F982-4773-AB7D-ECD387B37F23}" srcOrd="0" destOrd="0" presId="urn:microsoft.com/office/officeart/2005/8/layout/orgChart1"/>
    <dgm:cxn modelId="{D401EDAB-0AE5-49C5-826D-89D757E1E81E}" type="presParOf" srcId="{07352A0A-D1DF-4EA4-AE1D-1CFC7E4AC58B}" destId="{943C0325-C899-4364-B360-4CA074DF3D6B}" srcOrd="1" destOrd="0" presId="urn:microsoft.com/office/officeart/2005/8/layout/orgChart1"/>
    <dgm:cxn modelId="{7EE36067-613C-4EF0-B5E5-8E3A3B064A66}" type="presParOf" srcId="{943C0325-C899-4364-B360-4CA074DF3D6B}" destId="{B3AB403D-F79E-449F-952D-F8C1F9097814}" srcOrd="0" destOrd="0" presId="urn:microsoft.com/office/officeart/2005/8/layout/orgChart1"/>
    <dgm:cxn modelId="{48E8C189-F7A7-41A5-9ED9-BA8EBD7EA38B}" type="presParOf" srcId="{B3AB403D-F79E-449F-952D-F8C1F9097814}" destId="{7C3C8AC0-C479-4BD6-9E89-B9BAD5796785}" srcOrd="0" destOrd="0" presId="urn:microsoft.com/office/officeart/2005/8/layout/orgChart1"/>
    <dgm:cxn modelId="{8A4E3E87-9041-4BC0-8069-6FE8CA6CF10C}" type="presParOf" srcId="{B3AB403D-F79E-449F-952D-F8C1F9097814}" destId="{C481D2C3-01C7-417F-AEB4-57747427A9F7}" srcOrd="1" destOrd="0" presId="urn:microsoft.com/office/officeart/2005/8/layout/orgChart1"/>
    <dgm:cxn modelId="{5CD519E9-BFF0-4B28-AEBE-27B7ED86C282}" type="presParOf" srcId="{943C0325-C899-4364-B360-4CA074DF3D6B}" destId="{389014AC-E963-4FD9-9E33-4764D81A59B2}" srcOrd="1" destOrd="0" presId="urn:microsoft.com/office/officeart/2005/8/layout/orgChart1"/>
    <dgm:cxn modelId="{63C56BB0-4B6B-494E-9B0A-204B714C2E91}" type="presParOf" srcId="{943C0325-C899-4364-B360-4CA074DF3D6B}" destId="{6D03FD72-6E3A-4238-A424-2B3190935735}"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9355F2-F982-4773-AB7D-ECD387B37F23}">
      <dsp:nvSpPr>
        <dsp:cNvPr id="0" name=""/>
        <dsp:cNvSpPr/>
      </dsp:nvSpPr>
      <dsp:spPr>
        <a:xfrm>
          <a:off x="2819146" y="2039034"/>
          <a:ext cx="184403" cy="807864"/>
        </a:xfrm>
        <a:custGeom>
          <a:avLst/>
          <a:gdLst/>
          <a:ahLst/>
          <a:cxnLst/>
          <a:rect l="0" t="0" r="0" b="0"/>
          <a:pathLst>
            <a:path>
              <a:moveTo>
                <a:pt x="184403" y="0"/>
              </a:moveTo>
              <a:lnTo>
                <a:pt x="184403" y="807864"/>
              </a:lnTo>
              <a:lnTo>
                <a:pt x="0" y="8078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B6A6D55-C107-465F-A43B-A3F511362710}">
      <dsp:nvSpPr>
        <dsp:cNvPr id="0" name=""/>
        <dsp:cNvSpPr/>
      </dsp:nvSpPr>
      <dsp:spPr>
        <a:xfrm>
          <a:off x="3003550" y="2039034"/>
          <a:ext cx="2125033" cy="1615728"/>
        </a:xfrm>
        <a:custGeom>
          <a:avLst/>
          <a:gdLst/>
          <a:ahLst/>
          <a:cxnLst/>
          <a:rect l="0" t="0" r="0" b="0"/>
          <a:pathLst>
            <a:path>
              <a:moveTo>
                <a:pt x="0" y="0"/>
              </a:moveTo>
              <a:lnTo>
                <a:pt x="0" y="1431324"/>
              </a:lnTo>
              <a:lnTo>
                <a:pt x="2125033" y="1431324"/>
              </a:lnTo>
              <a:lnTo>
                <a:pt x="2125033" y="161572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A92CD9-ED61-4D35-B14B-F936ADEFCA0F}">
      <dsp:nvSpPr>
        <dsp:cNvPr id="0" name=""/>
        <dsp:cNvSpPr/>
      </dsp:nvSpPr>
      <dsp:spPr>
        <a:xfrm>
          <a:off x="2957830" y="2039034"/>
          <a:ext cx="91440" cy="1615728"/>
        </a:xfrm>
        <a:custGeom>
          <a:avLst/>
          <a:gdLst/>
          <a:ahLst/>
          <a:cxnLst/>
          <a:rect l="0" t="0" r="0" b="0"/>
          <a:pathLst>
            <a:path>
              <a:moveTo>
                <a:pt x="45720" y="0"/>
              </a:moveTo>
              <a:lnTo>
                <a:pt x="45720" y="161572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A63BD3-D723-4B73-8C22-25D9E9FC1C80}">
      <dsp:nvSpPr>
        <dsp:cNvPr id="0" name=""/>
        <dsp:cNvSpPr/>
      </dsp:nvSpPr>
      <dsp:spPr>
        <a:xfrm>
          <a:off x="878516" y="2039034"/>
          <a:ext cx="2125033" cy="1615728"/>
        </a:xfrm>
        <a:custGeom>
          <a:avLst/>
          <a:gdLst/>
          <a:ahLst/>
          <a:cxnLst/>
          <a:rect l="0" t="0" r="0" b="0"/>
          <a:pathLst>
            <a:path>
              <a:moveTo>
                <a:pt x="2125033" y="0"/>
              </a:moveTo>
              <a:lnTo>
                <a:pt x="2125033" y="1431324"/>
              </a:lnTo>
              <a:lnTo>
                <a:pt x="0" y="1431324"/>
              </a:lnTo>
              <a:lnTo>
                <a:pt x="0" y="161572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6A6FA09-3A83-4251-B383-A58385713740}">
      <dsp:nvSpPr>
        <dsp:cNvPr id="0" name=""/>
        <dsp:cNvSpPr/>
      </dsp:nvSpPr>
      <dsp:spPr>
        <a:xfrm>
          <a:off x="2125436" y="1160921"/>
          <a:ext cx="1756226" cy="8781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830" tIns="36830" rIns="36830" bIns="36830" numCol="1" spcCol="1270" anchor="ctr" anchorCtr="0">
          <a:noAutofit/>
        </a:bodyPr>
        <a:lstStyle/>
        <a:p>
          <a:pPr marL="0" lvl="0" indent="0" algn="ctr" defTabSz="2578100">
            <a:lnSpc>
              <a:spcPct val="90000"/>
            </a:lnSpc>
            <a:spcBef>
              <a:spcPct val="0"/>
            </a:spcBef>
            <a:spcAft>
              <a:spcPct val="35000"/>
            </a:spcAft>
            <a:buNone/>
          </a:pPr>
          <a:r>
            <a:rPr lang="en-US" sz="5800" kern="1200" dirty="0">
              <a:solidFill>
                <a:schemeClr val="accent1"/>
              </a:solidFill>
            </a:rPr>
            <a:t>s</a:t>
          </a:r>
        </a:p>
      </dsp:txBody>
      <dsp:txXfrm>
        <a:off x="2125436" y="1160921"/>
        <a:ext cx="1756226" cy="878113"/>
      </dsp:txXfrm>
    </dsp:sp>
    <dsp:sp modelId="{4D25297F-07AE-407C-A9B4-29ED8D7AB3C5}">
      <dsp:nvSpPr>
        <dsp:cNvPr id="0" name=""/>
        <dsp:cNvSpPr/>
      </dsp:nvSpPr>
      <dsp:spPr>
        <a:xfrm>
          <a:off x="403" y="3654762"/>
          <a:ext cx="1756226" cy="8781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830" tIns="36830" rIns="36830" bIns="36830" numCol="1" spcCol="1270" anchor="ctr" anchorCtr="0">
          <a:noAutofit/>
        </a:bodyPr>
        <a:lstStyle/>
        <a:p>
          <a:pPr marL="0" lvl="0" indent="0" algn="ctr" defTabSz="2578100">
            <a:lnSpc>
              <a:spcPct val="90000"/>
            </a:lnSpc>
            <a:spcBef>
              <a:spcPct val="0"/>
            </a:spcBef>
            <a:spcAft>
              <a:spcPct val="35000"/>
            </a:spcAft>
            <a:buNone/>
          </a:pPr>
          <a:r>
            <a:rPr lang="en-US" sz="5800" kern="1200" dirty="0">
              <a:solidFill>
                <a:schemeClr val="accent1"/>
              </a:solidFill>
            </a:rPr>
            <a:t>s</a:t>
          </a:r>
        </a:p>
      </dsp:txBody>
      <dsp:txXfrm>
        <a:off x="403" y="3654762"/>
        <a:ext cx="1756226" cy="878113"/>
      </dsp:txXfrm>
    </dsp:sp>
    <dsp:sp modelId="{F036A265-93B1-46DC-A853-57C63FA95FFF}">
      <dsp:nvSpPr>
        <dsp:cNvPr id="0" name=""/>
        <dsp:cNvSpPr/>
      </dsp:nvSpPr>
      <dsp:spPr>
        <a:xfrm>
          <a:off x="2125436" y="3654762"/>
          <a:ext cx="1756226" cy="8781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830" tIns="36830" rIns="36830" bIns="36830" numCol="1" spcCol="1270" anchor="ctr" anchorCtr="0">
          <a:noAutofit/>
        </a:bodyPr>
        <a:lstStyle/>
        <a:p>
          <a:pPr marL="0" lvl="0" indent="0" algn="ctr" defTabSz="2578100">
            <a:lnSpc>
              <a:spcPct val="90000"/>
            </a:lnSpc>
            <a:spcBef>
              <a:spcPct val="0"/>
            </a:spcBef>
            <a:spcAft>
              <a:spcPct val="35000"/>
            </a:spcAft>
            <a:buNone/>
          </a:pPr>
          <a:r>
            <a:rPr lang="en-US" sz="5800" kern="1200" dirty="0">
              <a:solidFill>
                <a:schemeClr val="accent1"/>
              </a:solidFill>
            </a:rPr>
            <a:t>s</a:t>
          </a:r>
        </a:p>
      </dsp:txBody>
      <dsp:txXfrm>
        <a:off x="2125436" y="3654762"/>
        <a:ext cx="1756226" cy="878113"/>
      </dsp:txXfrm>
    </dsp:sp>
    <dsp:sp modelId="{74A47BCE-F5E7-47D4-BF10-2823C8B1E9F6}">
      <dsp:nvSpPr>
        <dsp:cNvPr id="0" name=""/>
        <dsp:cNvSpPr/>
      </dsp:nvSpPr>
      <dsp:spPr>
        <a:xfrm>
          <a:off x="4250470" y="3654762"/>
          <a:ext cx="1756226" cy="8781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830" tIns="36830" rIns="36830" bIns="36830" numCol="1" spcCol="1270" anchor="ctr" anchorCtr="0">
          <a:noAutofit/>
        </a:bodyPr>
        <a:lstStyle/>
        <a:p>
          <a:pPr marL="0" lvl="0" indent="0" algn="ctr" defTabSz="2578100">
            <a:lnSpc>
              <a:spcPct val="90000"/>
            </a:lnSpc>
            <a:spcBef>
              <a:spcPct val="0"/>
            </a:spcBef>
            <a:spcAft>
              <a:spcPct val="35000"/>
            </a:spcAft>
            <a:buNone/>
          </a:pPr>
          <a:r>
            <a:rPr lang="en-US" sz="5800" kern="1200" dirty="0">
              <a:solidFill>
                <a:schemeClr val="accent1"/>
              </a:solidFill>
            </a:rPr>
            <a:t>s</a:t>
          </a:r>
        </a:p>
      </dsp:txBody>
      <dsp:txXfrm>
        <a:off x="4250470" y="3654762"/>
        <a:ext cx="1756226" cy="878113"/>
      </dsp:txXfrm>
    </dsp:sp>
    <dsp:sp modelId="{7C3C8AC0-C479-4BD6-9E89-B9BAD5796785}">
      <dsp:nvSpPr>
        <dsp:cNvPr id="0" name=""/>
        <dsp:cNvSpPr/>
      </dsp:nvSpPr>
      <dsp:spPr>
        <a:xfrm>
          <a:off x="1062920" y="2407841"/>
          <a:ext cx="1756226" cy="8781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830" tIns="36830" rIns="36830" bIns="36830" numCol="1" spcCol="1270" anchor="ctr" anchorCtr="0">
          <a:noAutofit/>
        </a:bodyPr>
        <a:lstStyle/>
        <a:p>
          <a:pPr marL="0" lvl="0" indent="0" algn="ctr" defTabSz="2578100">
            <a:lnSpc>
              <a:spcPct val="90000"/>
            </a:lnSpc>
            <a:spcBef>
              <a:spcPct val="0"/>
            </a:spcBef>
            <a:spcAft>
              <a:spcPct val="35000"/>
            </a:spcAft>
            <a:buNone/>
          </a:pPr>
          <a:r>
            <a:rPr lang="en-US" sz="5800" kern="1200" dirty="0">
              <a:solidFill>
                <a:schemeClr val="accent1"/>
              </a:solidFill>
            </a:rPr>
            <a:t>s</a:t>
          </a:r>
        </a:p>
      </dsp:txBody>
      <dsp:txXfrm>
        <a:off x="1062920" y="2407841"/>
        <a:ext cx="1756226" cy="878113"/>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57333" cy="355083"/>
          </a:xfrm>
          <a:prstGeom prst="rect">
            <a:avLst/>
          </a:prstGeom>
        </p:spPr>
        <p:txBody>
          <a:bodyPr vert="horz" lIns="93936" tIns="46968" rIns="93936" bIns="46968" rtlCol="0"/>
          <a:lstStyle>
            <a:lvl1pPr algn="l">
              <a:defRPr sz="1200"/>
            </a:lvl1pPr>
          </a:lstStyle>
          <a:p>
            <a:endParaRPr lang="en-US"/>
          </a:p>
        </p:txBody>
      </p:sp>
      <p:sp>
        <p:nvSpPr>
          <p:cNvPr id="3" name="Date Placeholder 2"/>
          <p:cNvSpPr>
            <a:spLocks noGrp="1"/>
          </p:cNvSpPr>
          <p:nvPr>
            <p:ph type="dt" sz="quarter" idx="1"/>
          </p:nvPr>
        </p:nvSpPr>
        <p:spPr>
          <a:xfrm>
            <a:off x="5303576" y="0"/>
            <a:ext cx="4057333" cy="355083"/>
          </a:xfrm>
          <a:prstGeom prst="rect">
            <a:avLst/>
          </a:prstGeom>
        </p:spPr>
        <p:txBody>
          <a:bodyPr vert="horz" lIns="93936" tIns="46968" rIns="93936" bIns="46968" rtlCol="0"/>
          <a:lstStyle>
            <a:lvl1pPr algn="r">
              <a:defRPr sz="1200"/>
            </a:lvl1pPr>
          </a:lstStyle>
          <a:p>
            <a:fld id="{269DCA73-78E2-439D-ACE0-079B64DC81EE}" type="datetimeFigureOut">
              <a:rPr lang="en-US" smtClean="0"/>
              <a:t>2/12/2018</a:t>
            </a:fld>
            <a:endParaRPr lang="en-US"/>
          </a:p>
        </p:txBody>
      </p:sp>
      <p:sp>
        <p:nvSpPr>
          <p:cNvPr id="4" name="Footer Placeholder 3"/>
          <p:cNvSpPr>
            <a:spLocks noGrp="1"/>
          </p:cNvSpPr>
          <p:nvPr>
            <p:ph type="ftr" sz="quarter" idx="2"/>
          </p:nvPr>
        </p:nvSpPr>
        <p:spPr>
          <a:xfrm>
            <a:off x="0" y="6721993"/>
            <a:ext cx="4057333" cy="355082"/>
          </a:xfrm>
          <a:prstGeom prst="rect">
            <a:avLst/>
          </a:prstGeom>
        </p:spPr>
        <p:txBody>
          <a:bodyPr vert="horz" lIns="93936" tIns="46968" rIns="93936" bIns="46968" rtlCol="0" anchor="b"/>
          <a:lstStyle>
            <a:lvl1pPr algn="l">
              <a:defRPr sz="1200"/>
            </a:lvl1pPr>
          </a:lstStyle>
          <a:p>
            <a:endParaRPr lang="en-US"/>
          </a:p>
        </p:txBody>
      </p:sp>
      <p:sp>
        <p:nvSpPr>
          <p:cNvPr id="5" name="Slide Number Placeholder 4"/>
          <p:cNvSpPr>
            <a:spLocks noGrp="1"/>
          </p:cNvSpPr>
          <p:nvPr>
            <p:ph type="sldNum" sz="quarter" idx="3"/>
          </p:nvPr>
        </p:nvSpPr>
        <p:spPr>
          <a:xfrm>
            <a:off x="5303576" y="6721993"/>
            <a:ext cx="4057333" cy="355082"/>
          </a:xfrm>
          <a:prstGeom prst="rect">
            <a:avLst/>
          </a:prstGeom>
        </p:spPr>
        <p:txBody>
          <a:bodyPr vert="horz" lIns="93936" tIns="46968" rIns="93936" bIns="46968" rtlCol="0" anchor="b"/>
          <a:lstStyle>
            <a:lvl1pPr algn="r">
              <a:defRPr sz="1200"/>
            </a:lvl1pPr>
          </a:lstStyle>
          <a:p>
            <a:fld id="{217A4B78-0F8E-45A1-9132-C4413C2FA130}" type="slidenum">
              <a:rPr lang="en-US" smtClean="0"/>
              <a:t>‹#›</a:t>
            </a:fld>
            <a:endParaRPr lang="en-US"/>
          </a:p>
        </p:txBody>
      </p:sp>
    </p:spTree>
    <p:extLst>
      <p:ext uri="{BB962C8B-B14F-4D97-AF65-F5344CB8AC3E}">
        <p14:creationId xmlns:p14="http://schemas.microsoft.com/office/powerpoint/2010/main" val="76198334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57333" cy="355083"/>
          </a:xfrm>
          <a:prstGeom prst="rect">
            <a:avLst/>
          </a:prstGeom>
        </p:spPr>
        <p:txBody>
          <a:bodyPr vert="horz" lIns="93936" tIns="46968" rIns="93936" bIns="46968" rtlCol="0"/>
          <a:lstStyle>
            <a:lvl1pPr algn="l">
              <a:defRPr sz="1200"/>
            </a:lvl1pPr>
          </a:lstStyle>
          <a:p>
            <a:endParaRPr lang="en-US"/>
          </a:p>
        </p:txBody>
      </p:sp>
      <p:sp>
        <p:nvSpPr>
          <p:cNvPr id="3" name="Date Placeholder 2"/>
          <p:cNvSpPr>
            <a:spLocks noGrp="1"/>
          </p:cNvSpPr>
          <p:nvPr>
            <p:ph type="dt" idx="1"/>
          </p:nvPr>
        </p:nvSpPr>
        <p:spPr>
          <a:xfrm>
            <a:off x="5303576" y="0"/>
            <a:ext cx="4057333" cy="355083"/>
          </a:xfrm>
          <a:prstGeom prst="rect">
            <a:avLst/>
          </a:prstGeom>
        </p:spPr>
        <p:txBody>
          <a:bodyPr vert="horz" lIns="93936" tIns="46968" rIns="93936" bIns="46968" rtlCol="0"/>
          <a:lstStyle>
            <a:lvl1pPr algn="r">
              <a:defRPr sz="1200"/>
            </a:lvl1pPr>
          </a:lstStyle>
          <a:p>
            <a:fld id="{CA5EA617-EB42-4AF3-91B9-E02971138D0C}" type="datetimeFigureOut">
              <a:rPr lang="en-US" smtClean="0"/>
              <a:t>2/12/2018</a:t>
            </a:fld>
            <a:endParaRPr lang="en-US"/>
          </a:p>
        </p:txBody>
      </p:sp>
      <p:sp>
        <p:nvSpPr>
          <p:cNvPr id="4" name="Slide Image Placeholder 3"/>
          <p:cNvSpPr>
            <a:spLocks noGrp="1" noRot="1" noChangeAspect="1"/>
          </p:cNvSpPr>
          <p:nvPr>
            <p:ph type="sldImg" idx="2"/>
          </p:nvPr>
        </p:nvSpPr>
        <p:spPr>
          <a:xfrm>
            <a:off x="2559050" y="884238"/>
            <a:ext cx="4244975" cy="2389187"/>
          </a:xfrm>
          <a:prstGeom prst="rect">
            <a:avLst/>
          </a:prstGeom>
          <a:noFill/>
          <a:ln w="12700">
            <a:solidFill>
              <a:prstClr val="black"/>
            </a:solidFill>
          </a:ln>
        </p:spPr>
        <p:txBody>
          <a:bodyPr vert="horz" lIns="93936" tIns="46968" rIns="93936" bIns="46968" rtlCol="0" anchor="ctr"/>
          <a:lstStyle/>
          <a:p>
            <a:endParaRPr lang="en-US"/>
          </a:p>
        </p:txBody>
      </p:sp>
      <p:sp>
        <p:nvSpPr>
          <p:cNvPr id="5" name="Notes Placeholder 4"/>
          <p:cNvSpPr>
            <a:spLocks noGrp="1"/>
          </p:cNvSpPr>
          <p:nvPr>
            <p:ph type="body" sz="quarter" idx="3"/>
          </p:nvPr>
        </p:nvSpPr>
        <p:spPr>
          <a:xfrm>
            <a:off x="936308" y="3405842"/>
            <a:ext cx="7490460" cy="2786599"/>
          </a:xfrm>
          <a:prstGeom prst="rect">
            <a:avLst/>
          </a:prstGeom>
        </p:spPr>
        <p:txBody>
          <a:bodyPr vert="horz" lIns="93936" tIns="46968" rIns="93936" bIns="4696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721993"/>
            <a:ext cx="4057333" cy="355082"/>
          </a:xfrm>
          <a:prstGeom prst="rect">
            <a:avLst/>
          </a:prstGeom>
        </p:spPr>
        <p:txBody>
          <a:bodyPr vert="horz" lIns="93936" tIns="46968" rIns="93936" bIns="46968" rtlCol="0" anchor="b"/>
          <a:lstStyle>
            <a:lvl1pPr algn="l">
              <a:defRPr sz="1200"/>
            </a:lvl1pPr>
          </a:lstStyle>
          <a:p>
            <a:endParaRPr lang="en-US"/>
          </a:p>
        </p:txBody>
      </p:sp>
      <p:sp>
        <p:nvSpPr>
          <p:cNvPr id="7" name="Slide Number Placeholder 6"/>
          <p:cNvSpPr>
            <a:spLocks noGrp="1"/>
          </p:cNvSpPr>
          <p:nvPr>
            <p:ph type="sldNum" sz="quarter" idx="5"/>
          </p:nvPr>
        </p:nvSpPr>
        <p:spPr>
          <a:xfrm>
            <a:off x="5303576" y="6721993"/>
            <a:ext cx="4057333" cy="355082"/>
          </a:xfrm>
          <a:prstGeom prst="rect">
            <a:avLst/>
          </a:prstGeom>
        </p:spPr>
        <p:txBody>
          <a:bodyPr vert="horz" lIns="93936" tIns="46968" rIns="93936" bIns="46968" rtlCol="0" anchor="b"/>
          <a:lstStyle>
            <a:lvl1pPr algn="r">
              <a:defRPr sz="1200"/>
            </a:lvl1pPr>
          </a:lstStyle>
          <a:p>
            <a:fld id="{36C61EA5-1336-4AE7-9482-C876715FCBA8}" type="slidenum">
              <a:rPr lang="en-US" smtClean="0"/>
              <a:t>‹#›</a:t>
            </a:fld>
            <a:endParaRPr lang="en-US"/>
          </a:p>
        </p:txBody>
      </p:sp>
    </p:spTree>
    <p:extLst>
      <p:ext uri="{BB962C8B-B14F-4D97-AF65-F5344CB8AC3E}">
        <p14:creationId xmlns:p14="http://schemas.microsoft.com/office/powerpoint/2010/main" val="23677335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6C61EA5-1336-4AE7-9482-C876715FCBA8}" type="slidenum">
              <a:rPr lang="en-US" smtClean="0"/>
              <a:t>1</a:t>
            </a:fld>
            <a:endParaRPr lang="en-US"/>
          </a:p>
        </p:txBody>
      </p:sp>
    </p:spTree>
    <p:extLst>
      <p:ext uri="{BB962C8B-B14F-4D97-AF65-F5344CB8AC3E}">
        <p14:creationId xmlns:p14="http://schemas.microsoft.com/office/powerpoint/2010/main" val="16734859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75773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34959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F0B8695-B489-4D99-8752-349D37086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669421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6846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29426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5322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63857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77445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2171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8288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593142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3779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97814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890904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82021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69492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F0B8695-B489-4D99-8752-349D37086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51774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58796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77816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65954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4347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70798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62954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8812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18326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15727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64137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68627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F0B8695-B489-4D99-8752-349D37086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64637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04933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14781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658917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09588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058949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26747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1454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51580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768508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774166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892167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F0B8695-B489-4D99-8752-349D37086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77640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2447806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30837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497808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02139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809560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169332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656694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989482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680427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F0B8695-B489-4D99-8752-349D37086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37096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853916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1843032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3152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08046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283315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6C61EA5-1336-4AE7-9482-C876715FCBA8}" type="slidenum">
              <a:rPr lang="en-US" smtClean="0"/>
              <a:t>61</a:t>
            </a:fld>
            <a:endParaRPr lang="en-US"/>
          </a:p>
        </p:txBody>
      </p:sp>
    </p:spTree>
    <p:extLst>
      <p:ext uri="{BB962C8B-B14F-4D97-AF65-F5344CB8AC3E}">
        <p14:creationId xmlns:p14="http://schemas.microsoft.com/office/powerpoint/2010/main" val="318491896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842387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211067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151296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585083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F0B8695-B489-4D99-8752-349D37086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849929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F0B8695-B489-4D99-8752-349D3708613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6795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0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0713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59050" y="884238"/>
            <a:ext cx="4244975" cy="23891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9B71FB3-8958-4351-A830-3FC4B37400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5707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33913" y="1708194"/>
            <a:ext cx="10039927" cy="1143000"/>
          </a:xfrm>
        </p:spPr>
        <p:txBody>
          <a:bodyPr>
            <a:noAutofit/>
          </a:bodyPr>
          <a:lstStyle>
            <a:lvl1pPr algn="l">
              <a:defRPr sz="8800">
                <a:solidFill>
                  <a:schemeClr val="tx1"/>
                </a:solidFill>
              </a:defRPr>
            </a:lvl1pPr>
          </a:lstStyle>
          <a:p>
            <a:r>
              <a:rPr lang="en-US"/>
              <a:t>Click to edit Master title style</a:t>
            </a:r>
            <a:endParaRPr lang="en-US" dirty="0"/>
          </a:p>
        </p:txBody>
      </p:sp>
      <p:sp>
        <p:nvSpPr>
          <p:cNvPr id="4" name="Rectangle 3">
            <a:extLst>
              <a:ext uri="{FF2B5EF4-FFF2-40B4-BE49-F238E27FC236}">
                <a16:creationId xmlns:a16="http://schemas.microsoft.com/office/drawing/2014/main" id="{FF7B75FC-038E-4A4A-AFEB-602D51B67517}"/>
              </a:ext>
            </a:extLst>
          </p:cNvPr>
          <p:cNvSpPr/>
          <p:nvPr userDrawn="1"/>
        </p:nvSpPr>
        <p:spPr>
          <a:xfrm>
            <a:off x="0" y="0"/>
            <a:ext cx="1542473" cy="14484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2379FD4-8952-4DBF-B319-963BBCA0C5FE}"/>
              </a:ext>
            </a:extLst>
          </p:cNvPr>
          <p:cNvSpPr/>
          <p:nvPr userDrawn="1"/>
        </p:nvSpPr>
        <p:spPr>
          <a:xfrm>
            <a:off x="0" y="2051944"/>
            <a:ext cx="1542473" cy="48910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51C9C4B-203A-470C-B7C1-A874ACA25113}"/>
              </a:ext>
            </a:extLst>
          </p:cNvPr>
          <p:cNvSpPr/>
          <p:nvPr userDrawn="1"/>
        </p:nvSpPr>
        <p:spPr>
          <a:xfrm>
            <a:off x="0" y="1160165"/>
            <a:ext cx="1542473" cy="3587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52BC4CD-D17B-4AF2-8098-7FB6DCC1B182}"/>
              </a:ext>
            </a:extLst>
          </p:cNvPr>
          <p:cNvSpPr/>
          <p:nvPr userDrawn="1"/>
        </p:nvSpPr>
        <p:spPr>
          <a:xfrm>
            <a:off x="0" y="1518912"/>
            <a:ext cx="1542473" cy="5330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CECB343C-866B-46FF-8455-C2211EEC5113}"/>
              </a:ext>
            </a:extLst>
          </p:cNvPr>
          <p:cNvSpPr>
            <a:spLocks noGrp="1"/>
          </p:cNvSpPr>
          <p:nvPr>
            <p:ph type="dt" sz="half" idx="10"/>
          </p:nvPr>
        </p:nvSpPr>
        <p:spPr>
          <a:xfrm>
            <a:off x="1633913" y="6492875"/>
            <a:ext cx="2844800" cy="365125"/>
          </a:xfrm>
        </p:spPr>
        <p:txBody>
          <a:bodyPr/>
          <a:lstStyle>
            <a:lvl1pPr>
              <a:defRPr sz="1050">
                <a:solidFill>
                  <a:schemeClr val="bg1">
                    <a:lumMod val="85000"/>
                  </a:schemeClr>
                </a:solidFill>
              </a:defRPr>
            </a:lvl1pPr>
          </a:lstStyle>
          <a:p>
            <a:r>
              <a:rPr lang="en-US"/>
              <a:t>(c) Sanjines, Evergreen, &amp; Lyons</a:t>
            </a:r>
            <a:endParaRPr lang="en-US" dirty="0"/>
          </a:p>
        </p:txBody>
      </p:sp>
      <p:sp>
        <p:nvSpPr>
          <p:cNvPr id="8" name="Footer Placeholder 7">
            <a:extLst>
              <a:ext uri="{FF2B5EF4-FFF2-40B4-BE49-F238E27FC236}">
                <a16:creationId xmlns:a16="http://schemas.microsoft.com/office/drawing/2014/main" id="{244A74BA-233F-41B3-A9CB-F90E8EAC3FC6}"/>
              </a:ext>
            </a:extLst>
          </p:cNvPr>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a:extLst>
              <a:ext uri="{FF2B5EF4-FFF2-40B4-BE49-F238E27FC236}">
                <a16:creationId xmlns:a16="http://schemas.microsoft.com/office/drawing/2014/main" id="{C0D490A9-5E5E-4B6A-868C-45CD5EB93697}"/>
              </a:ext>
            </a:extLst>
          </p:cNvPr>
          <p:cNvSpPr>
            <a:spLocks noGrp="1"/>
          </p:cNvSpPr>
          <p:nvPr>
            <p:ph type="sldNum" sz="quarter" idx="12"/>
          </p:nvPr>
        </p:nvSpPr>
        <p:spPr/>
        <p:txBody>
          <a:bodyPr/>
          <a:lstStyle/>
          <a:p>
            <a:fld id="{01394D98-4A33-4A2A-BD59-2CFB3065FCF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23558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485" y="274718"/>
            <a:ext cx="8045380" cy="1143000"/>
          </a:xfrm>
        </p:spPr>
        <p:txBody>
          <a:bodyPr lIns="0" rIns="0"/>
          <a:lstStyle>
            <a:lvl1pPr algn="l">
              <a:defRPr b="0">
                <a:solidFill>
                  <a:schemeClr val="tx1"/>
                </a:solidFill>
              </a:defRPr>
            </a:lvl1pPr>
          </a:lstStyle>
          <a:p>
            <a:r>
              <a:rPr lang="en-US"/>
              <a:t>Click to edit Master title style</a:t>
            </a:r>
            <a:endParaRPr lang="en-US" dirty="0"/>
          </a:p>
        </p:txBody>
      </p:sp>
      <p:sp>
        <p:nvSpPr>
          <p:cNvPr id="4" name="Rectangle 3">
            <a:extLst>
              <a:ext uri="{FF2B5EF4-FFF2-40B4-BE49-F238E27FC236}">
                <a16:creationId xmlns:a16="http://schemas.microsoft.com/office/drawing/2014/main" id="{4E526487-F7D3-4D17-84C2-60533B53DB60}"/>
              </a:ext>
            </a:extLst>
          </p:cNvPr>
          <p:cNvSpPr/>
          <p:nvPr userDrawn="1"/>
        </p:nvSpPr>
        <p:spPr>
          <a:xfrm rot="5400000">
            <a:off x="5922961" y="-5922961"/>
            <a:ext cx="421420" cy="12267346"/>
          </a:xfrm>
          <a:prstGeom prst="rect">
            <a:avLst/>
          </a:prstGeom>
          <a:solidFill>
            <a:srgbClr val="00AEEF"/>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5" name="Rectangle 4">
            <a:extLst>
              <a:ext uri="{FF2B5EF4-FFF2-40B4-BE49-F238E27FC236}">
                <a16:creationId xmlns:a16="http://schemas.microsoft.com/office/drawing/2014/main" id="{1F082866-C6E1-4220-B97D-E796ACFA45DC}"/>
              </a:ext>
            </a:extLst>
          </p:cNvPr>
          <p:cNvSpPr/>
          <p:nvPr userDrawn="1"/>
        </p:nvSpPr>
        <p:spPr>
          <a:xfrm rot="5400000">
            <a:off x="881883" y="31337"/>
            <a:ext cx="421422" cy="358747"/>
          </a:xfrm>
          <a:prstGeom prst="rect">
            <a:avLst/>
          </a:prstGeom>
          <a:solidFill>
            <a:srgbClr val="BC3913"/>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6" name="Rectangle 5">
            <a:extLst>
              <a:ext uri="{FF2B5EF4-FFF2-40B4-BE49-F238E27FC236}">
                <a16:creationId xmlns:a16="http://schemas.microsoft.com/office/drawing/2014/main" id="{EA9155ED-B7CF-436F-AD08-5DA259B012DB}"/>
              </a:ext>
            </a:extLst>
          </p:cNvPr>
          <p:cNvSpPr/>
          <p:nvPr userDrawn="1"/>
        </p:nvSpPr>
        <p:spPr>
          <a:xfrm rot="5400000">
            <a:off x="482002" y="-9797"/>
            <a:ext cx="421422" cy="441015"/>
          </a:xfrm>
          <a:prstGeom prst="rect">
            <a:avLst/>
          </a:prstGeom>
          <a:solidFill>
            <a:srgbClr val="F1803C"/>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7" name="Date Placeholder 2">
            <a:extLst>
              <a:ext uri="{FF2B5EF4-FFF2-40B4-BE49-F238E27FC236}">
                <a16:creationId xmlns:a16="http://schemas.microsoft.com/office/drawing/2014/main" id="{31FAF9F6-C1D5-449C-8EFB-B40F38377A1B}"/>
              </a:ext>
            </a:extLst>
          </p:cNvPr>
          <p:cNvSpPr>
            <a:spLocks noGrp="1"/>
          </p:cNvSpPr>
          <p:nvPr>
            <p:ph type="dt" sz="half" idx="10"/>
          </p:nvPr>
        </p:nvSpPr>
        <p:spPr>
          <a:xfrm>
            <a:off x="323273" y="6492875"/>
            <a:ext cx="2844800" cy="365125"/>
          </a:xfrm>
        </p:spPr>
        <p:txBody>
          <a:bodyPr/>
          <a:lstStyle>
            <a:lvl1pPr>
              <a:defRPr sz="1050">
                <a:solidFill>
                  <a:schemeClr val="bg1">
                    <a:lumMod val="85000"/>
                  </a:schemeClr>
                </a:solidFill>
              </a:defRPr>
            </a:lvl1pPr>
          </a:lstStyle>
          <a:p>
            <a:r>
              <a:rPr lang="en-US"/>
              <a:t>(c) Sanjines, Evergreen, &amp; Lyons</a:t>
            </a:r>
            <a:endParaRPr lang="en-US" dirty="0"/>
          </a:p>
        </p:txBody>
      </p:sp>
    </p:spTree>
    <p:extLst>
      <p:ext uri="{BB962C8B-B14F-4D97-AF65-F5344CB8AC3E}">
        <p14:creationId xmlns:p14="http://schemas.microsoft.com/office/powerpoint/2010/main" val="204868556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solidFill>
                  <a:prstClr val="black">
                    <a:tint val="75000"/>
                  </a:prstClr>
                </a:solidFill>
              </a:rPr>
              <a:t>(c) Sanjines, Evergreen, &amp; Lyons</a:t>
            </a:r>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394D98-4A33-4A2A-BD59-2CFB3065FCF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01429739"/>
      </p:ext>
    </p:extLst>
  </p:cSld>
  <p:clrMap bg1="lt1" tx1="dk1" bg2="lt2" tx2="dk2" accent1="accent1" accent2="accent2" accent3="accent3" accent4="accent4" accent5="accent5" accent6="accent6" hlink="hlink" folHlink="folHlink"/>
  <p:sldLayoutIdLst>
    <p:sldLayoutId id="2147483764" r:id="rId1"/>
    <p:sldLayoutId id="2147483765" r:id="rId2"/>
  </p:sldLayoutIdLst>
  <p:hf sldNum="0"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chart" Target="../charts/char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chart" Target="../charts/chart22.xml"/><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hyperlink" Target="http://amzn.to/2E0KwFu" TargetMode="External"/><Relationship Id="rId2" Type="http://schemas.openxmlformats.org/officeDocument/2006/relationships/notesSlide" Target="../notesSlides/notesSlide67.xml"/><Relationship Id="rId1" Type="http://schemas.openxmlformats.org/officeDocument/2006/relationships/slideLayout" Target="../slideLayouts/slideLayout1.xml"/><Relationship Id="rId5" Type="http://schemas.openxmlformats.org/officeDocument/2006/relationships/hyperlink" Target="http://annkemery.com/" TargetMode="External"/><Relationship Id="rId4" Type="http://schemas.openxmlformats.org/officeDocument/2006/relationships/hyperlink" Target="http://stephanieevergreen.com/blo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805D73-5AA6-4ED8-B967-85B2DA63F9A3}"/>
              </a:ext>
            </a:extLst>
          </p:cNvPr>
          <p:cNvSpPr txBox="1"/>
          <p:nvPr/>
        </p:nvSpPr>
        <p:spPr>
          <a:xfrm>
            <a:off x="1708726" y="862777"/>
            <a:ext cx="10372437" cy="3754874"/>
          </a:xfrm>
          <a:prstGeom prst="rect">
            <a:avLst/>
          </a:prstGeom>
          <a:noFill/>
        </p:spPr>
        <p:txBody>
          <a:bodyPr wrap="square" rtlCol="0">
            <a:spAutoFit/>
          </a:bodyPr>
          <a:lstStyle/>
          <a:p>
            <a:pPr lvl="0">
              <a:defRPr/>
            </a:pPr>
            <a:r>
              <a:rPr lang="en-US" sz="9000" b="1" dirty="0">
                <a:solidFill>
                  <a:prstClr val="black"/>
                </a:solidFill>
                <a:latin typeface="Roboto Black" panose="02000000000000000000" pitchFamily="2" charset="0"/>
                <a:ea typeface="Roboto Black" panose="02000000000000000000" pitchFamily="2" charset="0"/>
                <a:cs typeface="Open Sans ExtraBold" panose="020B0906030804020204" pitchFamily="34" charset="0"/>
              </a:rPr>
              <a:t>How to Rate </a:t>
            </a:r>
            <a:br>
              <a:rPr lang="en-US" sz="9000" b="1" dirty="0">
                <a:solidFill>
                  <a:prstClr val="black"/>
                </a:solidFill>
                <a:latin typeface="Roboto Black" panose="02000000000000000000" pitchFamily="2" charset="0"/>
                <a:ea typeface="Roboto Black" panose="02000000000000000000" pitchFamily="2" charset="0"/>
                <a:cs typeface="Open Sans ExtraBold" panose="020B0906030804020204" pitchFamily="34" charset="0"/>
              </a:rPr>
            </a:br>
            <a:r>
              <a:rPr lang="en-US" sz="9000" b="1" dirty="0">
                <a:solidFill>
                  <a:prstClr val="black"/>
                </a:solidFill>
                <a:latin typeface="Roboto Black" panose="02000000000000000000" pitchFamily="2" charset="0"/>
                <a:ea typeface="Roboto Black" panose="02000000000000000000" pitchFamily="2" charset="0"/>
                <a:cs typeface="Open Sans ExtraBold" panose="020B0906030804020204" pitchFamily="34" charset="0"/>
              </a:rPr>
              <a:t>Data Visualizations</a:t>
            </a:r>
            <a:br>
              <a:rPr lang="en-US" sz="9200" b="1" dirty="0">
                <a:solidFill>
                  <a:prstClr val="black"/>
                </a:solidFill>
                <a:latin typeface="Roboto Black" panose="02000000000000000000" pitchFamily="2" charset="0"/>
                <a:ea typeface="Roboto Black" panose="02000000000000000000" pitchFamily="2" charset="0"/>
                <a:cs typeface="Open Sans ExtraBold" panose="020B0906030804020204" pitchFamily="34" charset="0"/>
              </a:rPr>
            </a:br>
            <a:r>
              <a:rPr lang="en-US" sz="5400" b="1" dirty="0">
                <a:solidFill>
                  <a:prstClr val="black"/>
                </a:solidFill>
                <a:latin typeface="Roboto Black" panose="02000000000000000000" pitchFamily="2" charset="0"/>
                <a:ea typeface="Roboto Black" panose="02000000000000000000" pitchFamily="2" charset="0"/>
                <a:cs typeface="Open Sans ExtraBold" panose="020B0906030804020204" pitchFamily="34" charset="0"/>
              </a:rPr>
              <a:t>a short training</a:t>
            </a:r>
            <a:endParaRPr kumimoji="0" lang="en-US" sz="9200" b="1" i="0" u="none" strike="noStrike" kern="1200" cap="none" spc="0" normalizeH="0" baseline="0" noProof="0" dirty="0">
              <a:ln>
                <a:noFill/>
              </a:ln>
              <a:solidFill>
                <a:prstClr val="black"/>
              </a:solidFill>
              <a:effectLst/>
              <a:uLnTx/>
              <a:uFillTx/>
              <a:latin typeface="Roboto Black" panose="02000000000000000000" pitchFamily="2" charset="0"/>
              <a:ea typeface="Roboto Black" panose="02000000000000000000" pitchFamily="2" charset="0"/>
              <a:cs typeface="Open Sans ExtraBold" panose="020B0906030804020204" pitchFamily="34" charset="0"/>
            </a:endParaRPr>
          </a:p>
        </p:txBody>
      </p:sp>
      <p:sp>
        <p:nvSpPr>
          <p:cNvPr id="7" name="TextBox 6">
            <a:extLst>
              <a:ext uri="{FF2B5EF4-FFF2-40B4-BE49-F238E27FC236}">
                <a16:creationId xmlns:a16="http://schemas.microsoft.com/office/drawing/2014/main" id="{52278E85-8CB2-4795-978D-7675E57A58DB}"/>
              </a:ext>
            </a:extLst>
          </p:cNvPr>
          <p:cNvSpPr txBox="1"/>
          <p:nvPr/>
        </p:nvSpPr>
        <p:spPr>
          <a:xfrm>
            <a:off x="1708726" y="4815803"/>
            <a:ext cx="10372437" cy="1754326"/>
          </a:xfrm>
          <a:prstGeom prst="rect">
            <a:avLst/>
          </a:prstGeom>
          <a:noFill/>
        </p:spPr>
        <p:txBody>
          <a:bodyPr wrap="square" rtlCol="0" anchor="t">
            <a:spAutoFit/>
          </a:bodyPr>
          <a:lstStyle/>
          <a:p>
            <a:pPr>
              <a:defRPr/>
            </a:pPr>
            <a:r>
              <a:rPr kumimoji="0" lang="en-US" sz="5400" b="1" i="0" u="none" strike="noStrike" kern="1200" cap="none" spc="0" normalizeH="0" baseline="0" noProof="0" dirty="0">
                <a:ln>
                  <a:noFill/>
                </a:ln>
                <a:solidFill>
                  <a:srgbClr val="F1803C"/>
                </a:solidFill>
                <a:effectLst/>
                <a:uLnTx/>
                <a:uFillTx/>
                <a:latin typeface="Roboto Condensed" panose="02000000000000000000" pitchFamily="2" charset="0"/>
                <a:ea typeface="Roboto Condensed" panose="02000000000000000000" pitchFamily="2" charset="0"/>
                <a:cs typeface="Open Sans ExtraBold" panose="020B0906030804020204" pitchFamily="34" charset="0"/>
              </a:rPr>
              <a:t>By </a:t>
            </a:r>
            <a:r>
              <a:rPr lang="en-US" sz="5400" b="1" dirty="0" err="1">
                <a:solidFill>
                  <a:srgbClr val="F1803C"/>
                </a:solidFill>
                <a:latin typeface="Roboto Condensed" panose="02000000000000000000" pitchFamily="2" charset="0"/>
                <a:ea typeface="Roboto Condensed" panose="02000000000000000000" pitchFamily="2" charset="0"/>
                <a:cs typeface="Open Sans ExtraBold" panose="020B0906030804020204" pitchFamily="34" charset="0"/>
              </a:rPr>
              <a:t>Sena</a:t>
            </a:r>
            <a:r>
              <a:rPr lang="en-US" sz="5400" b="1" dirty="0">
                <a:solidFill>
                  <a:srgbClr val="F1803C"/>
                </a:solidFill>
                <a:latin typeface="Roboto Condensed" panose="02000000000000000000" pitchFamily="2" charset="0"/>
                <a:ea typeface="Roboto Condensed" panose="02000000000000000000" pitchFamily="2" charset="0"/>
                <a:cs typeface="Open Sans ExtraBold" panose="020B0906030804020204" pitchFamily="34" charset="0"/>
              </a:rPr>
              <a:t> Pierce </a:t>
            </a:r>
            <a:r>
              <a:rPr lang="en-US" sz="5400" b="1" dirty="0" err="1">
                <a:solidFill>
                  <a:srgbClr val="F1803C"/>
                </a:solidFill>
                <a:latin typeface="Roboto Condensed" panose="02000000000000000000" pitchFamily="2" charset="0"/>
                <a:ea typeface="Roboto Condensed" panose="02000000000000000000" pitchFamily="2" charset="0"/>
                <a:cs typeface="Open Sans ExtraBold" panose="020B0906030804020204" pitchFamily="34" charset="0"/>
              </a:rPr>
              <a:t>Sanjines</a:t>
            </a:r>
            <a:r>
              <a:rPr lang="en-US" sz="5400" b="1" dirty="0">
                <a:solidFill>
                  <a:srgbClr val="F1803C"/>
                </a:solidFill>
                <a:latin typeface="Roboto Condensed" panose="02000000000000000000" pitchFamily="2" charset="0"/>
                <a:ea typeface="Roboto Condensed" panose="02000000000000000000" pitchFamily="2" charset="0"/>
                <a:cs typeface="Open Sans ExtraBold" panose="020B0906030804020204" pitchFamily="34" charset="0"/>
              </a:rPr>
              <a:t>, Stephanie </a:t>
            </a:r>
            <a:r>
              <a:rPr kumimoji="0" lang="en-US" sz="5400" b="1" i="0" u="none" strike="noStrike" kern="1200" cap="none" spc="0" normalizeH="0" baseline="0" noProof="0" dirty="0">
                <a:ln>
                  <a:noFill/>
                </a:ln>
                <a:solidFill>
                  <a:srgbClr val="F1803C"/>
                </a:solidFill>
                <a:effectLst/>
                <a:uLnTx/>
                <a:uFillTx/>
                <a:latin typeface="Roboto Condensed" panose="02000000000000000000" pitchFamily="2" charset="0"/>
                <a:ea typeface="Roboto Condensed" panose="02000000000000000000" pitchFamily="2" charset="0"/>
                <a:cs typeface="Open Sans ExtraBold" panose="020B0906030804020204" pitchFamily="34" charset="0"/>
              </a:rPr>
              <a:t>Evergreen, &amp; Jennifer Lyons</a:t>
            </a:r>
          </a:p>
        </p:txBody>
      </p:sp>
    </p:spTree>
    <p:extLst>
      <p:ext uri="{BB962C8B-B14F-4D97-AF65-F5344CB8AC3E}">
        <p14:creationId xmlns:p14="http://schemas.microsoft.com/office/powerpoint/2010/main" val="666471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0F4AB1-78FB-4692-823F-6F150892EF3E}"/>
              </a:ext>
            </a:extLst>
          </p:cNvPr>
          <p:cNvPicPr>
            <a:picLocks noChangeAspect="1"/>
          </p:cNvPicPr>
          <p:nvPr/>
        </p:nvPicPr>
        <p:blipFill>
          <a:blip r:embed="rId3" cstate="print"/>
          <a:stretch>
            <a:fillRect/>
          </a:stretch>
        </p:blipFill>
        <p:spPr>
          <a:xfrm>
            <a:off x="838200" y="2873312"/>
            <a:ext cx="10795492" cy="1409787"/>
          </a:xfrm>
          <a:prstGeom prst="rect">
            <a:avLst/>
          </a:prstGeom>
        </p:spPr>
      </p:pic>
      <p:sp>
        <p:nvSpPr>
          <p:cNvPr id="3" name="Title 2"/>
          <p:cNvSpPr>
            <a:spLocks noGrp="1"/>
          </p:cNvSpPr>
          <p:nvPr>
            <p:ph type="title"/>
          </p:nvPr>
        </p:nvSpPr>
        <p:spPr/>
        <p:txBody>
          <a:bodyPr>
            <a:normAutofit/>
          </a:bodyPr>
          <a:lstStyle/>
          <a:p>
            <a:r>
              <a:rPr lang="en-US" dirty="0"/>
              <a:t>Checklist Guideline</a:t>
            </a:r>
          </a:p>
        </p:txBody>
      </p:sp>
      <p:sp>
        <p:nvSpPr>
          <p:cNvPr id="5" name="TextBox 4">
            <a:extLst>
              <a:ext uri="{FF2B5EF4-FFF2-40B4-BE49-F238E27FC236}">
                <a16:creationId xmlns:a16="http://schemas.microsoft.com/office/drawing/2014/main" id="{53241EA6-320E-41F5-BA7F-7103A331A051}"/>
              </a:ext>
            </a:extLst>
          </p:cNvPr>
          <p:cNvSpPr txBox="1"/>
          <p:nvPr/>
        </p:nvSpPr>
        <p:spPr>
          <a:xfrm>
            <a:off x="2831406" y="4622232"/>
            <a:ext cx="3305907" cy="523220"/>
          </a:xfrm>
          <a:prstGeom prst="rect">
            <a:avLst/>
          </a:prstGeom>
          <a:noFill/>
        </p:spPr>
        <p:txBody>
          <a:bodyPr wrap="square" rtlCol="0">
            <a:spAutoFit/>
          </a:bodyPr>
          <a:lstStyle/>
          <a:p>
            <a:pPr algn="ctr"/>
            <a:r>
              <a:rPr lang="en-US" sz="2800" b="1" dirty="0">
                <a:solidFill>
                  <a:schemeClr val="accent4"/>
                </a:solidFill>
              </a:rPr>
              <a:t>Explanation Text</a:t>
            </a:r>
          </a:p>
        </p:txBody>
      </p:sp>
      <p:cxnSp>
        <p:nvCxnSpPr>
          <p:cNvPr id="6" name="Straight Arrow Connector 5">
            <a:extLst>
              <a:ext uri="{FF2B5EF4-FFF2-40B4-BE49-F238E27FC236}">
                <a16:creationId xmlns:a16="http://schemas.microsoft.com/office/drawing/2014/main" id="{5A3ECC6A-F04B-4207-A2ED-419E73AB232E}"/>
              </a:ext>
            </a:extLst>
          </p:cNvPr>
          <p:cNvCxnSpPr/>
          <p:nvPr/>
        </p:nvCxnSpPr>
        <p:spPr>
          <a:xfrm flipV="1">
            <a:off x="4491261" y="4338187"/>
            <a:ext cx="0" cy="269297"/>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9757BE7-5F54-4E6C-BE9D-B43AC9BA2232}"/>
              </a:ext>
            </a:extLst>
          </p:cNvPr>
          <p:cNvSpPr txBox="1"/>
          <p:nvPr/>
        </p:nvSpPr>
        <p:spPr>
          <a:xfrm>
            <a:off x="2831406" y="1972440"/>
            <a:ext cx="3305907" cy="523220"/>
          </a:xfrm>
          <a:prstGeom prst="rect">
            <a:avLst/>
          </a:prstGeom>
          <a:noFill/>
        </p:spPr>
        <p:txBody>
          <a:bodyPr wrap="square" rtlCol="0">
            <a:spAutoFit/>
          </a:bodyPr>
          <a:lstStyle/>
          <a:p>
            <a:pPr algn="ctr"/>
            <a:r>
              <a:rPr lang="en-US" sz="2800" b="1" dirty="0">
                <a:solidFill>
                  <a:schemeClr val="accent1"/>
                </a:solidFill>
              </a:rPr>
              <a:t>Checklist Guideline</a:t>
            </a:r>
          </a:p>
        </p:txBody>
      </p:sp>
      <p:cxnSp>
        <p:nvCxnSpPr>
          <p:cNvPr id="8" name="Straight Arrow Connector 7">
            <a:extLst>
              <a:ext uri="{FF2B5EF4-FFF2-40B4-BE49-F238E27FC236}">
                <a16:creationId xmlns:a16="http://schemas.microsoft.com/office/drawing/2014/main" id="{8BBA8EBB-ABE6-4FD9-BCEB-329866CCDE5E}"/>
              </a:ext>
            </a:extLst>
          </p:cNvPr>
          <p:cNvCxnSpPr/>
          <p:nvPr/>
        </p:nvCxnSpPr>
        <p:spPr>
          <a:xfrm>
            <a:off x="4481429" y="2529052"/>
            <a:ext cx="0" cy="269297"/>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AF4B539F-FD02-40EE-A5C0-1F68AE11183E}"/>
              </a:ext>
            </a:extLst>
          </p:cNvPr>
          <p:cNvSpPr/>
          <p:nvPr/>
        </p:nvSpPr>
        <p:spPr>
          <a:xfrm>
            <a:off x="825910" y="2861187"/>
            <a:ext cx="6858000" cy="33921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5A229C2-CB5B-404B-8663-F20D8846563B}"/>
              </a:ext>
            </a:extLst>
          </p:cNvPr>
          <p:cNvSpPr/>
          <p:nvPr/>
        </p:nvSpPr>
        <p:spPr>
          <a:xfrm>
            <a:off x="830826" y="3234814"/>
            <a:ext cx="10658168" cy="835742"/>
          </a:xfrm>
          <a:prstGeom prst="rect">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873E8414-77CF-425B-857A-2CBEF6C7A55D}"/>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595481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What not to do…</a:t>
            </a:r>
          </a:p>
        </p:txBody>
      </p:sp>
      <p:sp>
        <p:nvSpPr>
          <p:cNvPr id="4" name="Rectangle 3">
            <a:extLst>
              <a:ext uri="{FF2B5EF4-FFF2-40B4-BE49-F238E27FC236}">
                <a16:creationId xmlns:a16="http://schemas.microsoft.com/office/drawing/2014/main" id="{5C961159-9842-435C-8B4D-B52D19D9C4DC}"/>
              </a:ext>
            </a:extLst>
          </p:cNvPr>
          <p:cNvSpPr/>
          <p:nvPr/>
        </p:nvSpPr>
        <p:spPr>
          <a:xfrm>
            <a:off x="838199" y="1690688"/>
            <a:ext cx="10782993" cy="4339650"/>
          </a:xfrm>
          <a:prstGeom prst="rect">
            <a:avLst/>
          </a:prstGeom>
        </p:spPr>
        <p:txBody>
          <a:bodyPr wrap="square">
            <a:spAutoFit/>
          </a:bodyPr>
          <a:lstStyle/>
          <a:p>
            <a:r>
              <a:rPr lang="en-US" sz="2800" dirty="0"/>
              <a:t>“I think they could have done it better...” aka the graph should get a fully met but you don’t like it.</a:t>
            </a:r>
          </a:p>
          <a:p>
            <a:endParaRPr lang="en-US" dirty="0"/>
          </a:p>
          <a:p>
            <a:r>
              <a:rPr lang="en-US" sz="2800" dirty="0"/>
              <a:t>“I think they meant to do this…” aka giving benefit of the doubt.</a:t>
            </a:r>
          </a:p>
          <a:p>
            <a:endParaRPr lang="en-US" sz="3600" b="1" dirty="0">
              <a:solidFill>
                <a:schemeClr val="accent2">
                  <a:lumMod val="75000"/>
                </a:schemeClr>
              </a:solidFill>
            </a:endParaRPr>
          </a:p>
          <a:p>
            <a:pPr algn="ctr"/>
            <a:r>
              <a:rPr lang="en-US" sz="3600" b="1" dirty="0">
                <a:solidFill>
                  <a:schemeClr val="accent4"/>
                </a:solidFill>
              </a:rPr>
              <a:t>Both should be avoided.</a:t>
            </a:r>
          </a:p>
          <a:p>
            <a:endParaRPr lang="en-US" sz="3600" b="1" dirty="0">
              <a:solidFill>
                <a:schemeClr val="accent2">
                  <a:lumMod val="75000"/>
                </a:schemeClr>
              </a:solidFill>
            </a:endParaRPr>
          </a:p>
          <a:p>
            <a:endParaRPr lang="en-US" sz="3600" dirty="0"/>
          </a:p>
          <a:p>
            <a:pPr marL="285750" indent="-285750">
              <a:buFont typeface="Arial" panose="020B0604020202020204" pitchFamily="34" charset="0"/>
              <a:buChar char="•"/>
            </a:pPr>
            <a:endParaRPr lang="en-US" sz="2400" dirty="0"/>
          </a:p>
        </p:txBody>
      </p:sp>
      <p:sp>
        <p:nvSpPr>
          <p:cNvPr id="5" name="TextBox 4">
            <a:extLst>
              <a:ext uri="{FF2B5EF4-FFF2-40B4-BE49-F238E27FC236}">
                <a16:creationId xmlns:a16="http://schemas.microsoft.com/office/drawing/2014/main" id="{5A31A6CF-A2C8-4FAE-B9B1-F840ED4DDCFA}"/>
              </a:ext>
            </a:extLst>
          </p:cNvPr>
          <p:cNvSpPr txBox="1"/>
          <p:nvPr/>
        </p:nvSpPr>
        <p:spPr>
          <a:xfrm>
            <a:off x="1238594" y="4432106"/>
            <a:ext cx="9982201" cy="1077218"/>
          </a:xfrm>
          <a:prstGeom prst="rect">
            <a:avLst/>
          </a:prstGeom>
          <a:noFill/>
        </p:spPr>
        <p:txBody>
          <a:bodyPr wrap="square" rtlCol="0">
            <a:spAutoFit/>
          </a:bodyPr>
          <a:lstStyle/>
          <a:p>
            <a:pPr algn="ctr"/>
            <a:r>
              <a:rPr lang="en-US" sz="3200" dirty="0"/>
              <a:t>When in doubt, use the explanations and example visuals and stick to what is in the graph to make your rating.</a:t>
            </a:r>
          </a:p>
        </p:txBody>
      </p:sp>
      <p:sp>
        <p:nvSpPr>
          <p:cNvPr id="2" name="Date Placeholder 1">
            <a:extLst>
              <a:ext uri="{FF2B5EF4-FFF2-40B4-BE49-F238E27FC236}">
                <a16:creationId xmlns:a16="http://schemas.microsoft.com/office/drawing/2014/main" id="{AAA5A06D-4F90-4F6B-A866-2C6027EECB46}"/>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886444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0176" y="2210128"/>
            <a:ext cx="10039927" cy="1143000"/>
          </a:xfrm>
        </p:spPr>
        <p:txBody>
          <a:bodyPr>
            <a:noAutofit/>
          </a:bodyPr>
          <a:lstStyle/>
          <a:p>
            <a:r>
              <a:rPr lang="en-US" sz="6000" dirty="0"/>
              <a:t>Let’s walk through the checkpoints in </a:t>
            </a:r>
            <a:br>
              <a:rPr lang="en-US" sz="11500" dirty="0"/>
            </a:br>
            <a:r>
              <a:rPr lang="en-US" sz="11500" dirty="0"/>
              <a:t>Text</a:t>
            </a:r>
          </a:p>
        </p:txBody>
      </p:sp>
    </p:spTree>
    <p:extLst>
      <p:ext uri="{BB962C8B-B14F-4D97-AF65-F5344CB8AC3E}">
        <p14:creationId xmlns:p14="http://schemas.microsoft.com/office/powerpoint/2010/main" val="2297410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05143" y="480456"/>
            <a:ext cx="11441050" cy="1143000"/>
          </a:xfrm>
        </p:spPr>
        <p:txBody>
          <a:bodyPr>
            <a:normAutofit/>
          </a:body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6-12 word descriptive title is left-justified in upper left corner</a:t>
            </a:r>
            <a:endParaRPr lang="en-US" dirty="0"/>
          </a:p>
        </p:txBody>
      </p:sp>
      <p:sp>
        <p:nvSpPr>
          <p:cNvPr id="5" name="Rectangle 4">
            <a:extLst>
              <a:ext uri="{FF2B5EF4-FFF2-40B4-BE49-F238E27FC236}">
                <a16:creationId xmlns:a16="http://schemas.microsoft.com/office/drawing/2014/main" id="{E1652CB4-1C3D-41CF-9BE2-DD5DD9B04DDA}"/>
              </a:ext>
            </a:extLst>
          </p:cNvPr>
          <p:cNvSpPr/>
          <p:nvPr/>
        </p:nvSpPr>
        <p:spPr>
          <a:xfrm>
            <a:off x="426485" y="3836274"/>
            <a:ext cx="11247120" cy="1969770"/>
          </a:xfrm>
          <a:prstGeom prst="rect">
            <a:avLst/>
          </a:prstGeom>
        </p:spPr>
        <p:txBody>
          <a:bodyPr wrap="square">
            <a:spAutoFit/>
          </a:bodyPr>
          <a:lstStyle/>
          <a:p>
            <a:pPr>
              <a:spcAft>
                <a:spcPts val="600"/>
              </a:spcAft>
            </a:pPr>
            <a:r>
              <a:rPr lang="en-US" sz="2800" b="1" dirty="0"/>
              <a:t>Fully met </a:t>
            </a:r>
            <a:r>
              <a:rPr lang="en-US" sz="2800" dirty="0"/>
              <a:t>= Title is 6-12 words, left-aligned in the upper left corner, and describes a finding or takeaway message. </a:t>
            </a:r>
          </a:p>
          <a:p>
            <a:pPr>
              <a:spcAft>
                <a:spcPts val="600"/>
              </a:spcAft>
            </a:pPr>
            <a:r>
              <a:rPr lang="en-US" sz="2800" b="1" dirty="0"/>
              <a:t>Partially met </a:t>
            </a:r>
            <a:r>
              <a:rPr lang="en-US" sz="2800" dirty="0"/>
              <a:t>= One of the “fully met” criteria below is met, but not all three.</a:t>
            </a:r>
          </a:p>
          <a:p>
            <a:pPr>
              <a:spcAft>
                <a:spcPts val="600"/>
              </a:spcAft>
            </a:pPr>
            <a:r>
              <a:rPr lang="en-US" sz="2800" b="1" dirty="0"/>
              <a:t>Not met </a:t>
            </a:r>
            <a:r>
              <a:rPr lang="en-US" sz="2800" dirty="0"/>
              <a:t>= None of the “fully met” criteria below is met.</a:t>
            </a:r>
          </a:p>
        </p:txBody>
      </p:sp>
      <p:sp>
        <p:nvSpPr>
          <p:cNvPr id="8" name="Rectangle 7">
            <a:extLst>
              <a:ext uri="{FF2B5EF4-FFF2-40B4-BE49-F238E27FC236}">
                <a16:creationId xmlns:a16="http://schemas.microsoft.com/office/drawing/2014/main" id="{832501C7-9A0E-4BBB-AE6A-EDC5F3090083}"/>
              </a:ext>
            </a:extLst>
          </p:cNvPr>
          <p:cNvSpPr/>
          <p:nvPr/>
        </p:nvSpPr>
        <p:spPr>
          <a:xfrm>
            <a:off x="426485" y="1296699"/>
            <a:ext cx="11057592" cy="2000548"/>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Short titles enable readers to comprehend takeaway messages even while quickly skimming the graph. Rather than a generic phrase, use a descriptive sentence that encapsulates the graph’s finding or “so what?” Western cultures start reading in the upper left, so locate the title there.</a:t>
            </a:r>
            <a:endParaRPr lang="en-US" sz="2800" dirty="0"/>
          </a:p>
        </p:txBody>
      </p:sp>
      <p:sp>
        <p:nvSpPr>
          <p:cNvPr id="2" name="Date Placeholder 1">
            <a:extLst>
              <a:ext uri="{FF2B5EF4-FFF2-40B4-BE49-F238E27FC236}">
                <a16:creationId xmlns:a16="http://schemas.microsoft.com/office/drawing/2014/main" id="{38F08ADE-9766-44D6-9DE0-E39715FD8881}"/>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64885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8BB0F45-708A-40F0-98FC-193A6D411AB5}"/>
              </a:ext>
            </a:extLst>
          </p:cNvPr>
          <p:cNvSpPr/>
          <p:nvPr/>
        </p:nvSpPr>
        <p:spPr>
          <a:xfrm>
            <a:off x="426484" y="1690688"/>
            <a:ext cx="4715787" cy="3970318"/>
          </a:xfrm>
          <a:prstGeom prst="rect">
            <a:avLst/>
          </a:prstGeom>
        </p:spPr>
        <p:txBody>
          <a:bodyPr wrap="square">
            <a:spAutoFit/>
          </a:bodyPr>
          <a:lstStyle/>
          <a:p>
            <a:r>
              <a:rPr lang="en-US" sz="2800" b="1" dirty="0"/>
              <a:t>Example:</a:t>
            </a:r>
          </a:p>
          <a:p>
            <a:r>
              <a:rPr lang="en-US" sz="2800" dirty="0"/>
              <a:t>Title is less than 6 words </a:t>
            </a:r>
            <a:r>
              <a:rPr lang="en-US" sz="2800" b="1" dirty="0"/>
              <a:t>and</a:t>
            </a:r>
            <a:r>
              <a:rPr lang="en-US" sz="2800" dirty="0"/>
              <a:t> is not left-aligned in the upper left hand corner </a:t>
            </a:r>
            <a:r>
              <a:rPr lang="en-US" sz="2800" b="1" dirty="0"/>
              <a:t>and</a:t>
            </a:r>
            <a:r>
              <a:rPr lang="en-US" sz="2800" dirty="0"/>
              <a:t> does not describe a finding.  </a:t>
            </a:r>
          </a:p>
          <a:p>
            <a:endParaRPr lang="en-US" sz="2800" dirty="0"/>
          </a:p>
          <a:p>
            <a:r>
              <a:rPr lang="en-US" sz="2800" dirty="0"/>
              <a:t>None of three criteria were met.</a:t>
            </a:r>
          </a:p>
          <a:p>
            <a:endParaRPr lang="en-US" sz="2800" dirty="0">
              <a:solidFill>
                <a:schemeClr val="accent5">
                  <a:lumMod val="75000"/>
                </a:schemeClr>
              </a:solidFill>
            </a:endParaRPr>
          </a:p>
          <a:p>
            <a:r>
              <a:rPr lang="en-US" sz="2800" dirty="0">
                <a:solidFill>
                  <a:schemeClr val="accent4"/>
                </a:solidFill>
              </a:rPr>
              <a:t>Rating = 0</a:t>
            </a:r>
          </a:p>
        </p:txBody>
      </p:sp>
      <p:graphicFrame>
        <p:nvGraphicFramePr>
          <p:cNvPr id="9" name="Chart 8">
            <a:extLst>
              <a:ext uri="{FF2B5EF4-FFF2-40B4-BE49-F238E27FC236}">
                <a16:creationId xmlns:a16="http://schemas.microsoft.com/office/drawing/2014/main" id="{33AF6263-651C-48BF-A1A1-D904B4853680}"/>
              </a:ext>
            </a:extLst>
          </p:cNvPr>
          <p:cNvGraphicFramePr/>
          <p:nvPr>
            <p:extLst>
              <p:ext uri="{D42A27DB-BD31-4B8C-83A1-F6EECF244321}">
                <p14:modId xmlns:p14="http://schemas.microsoft.com/office/powerpoint/2010/main" val="3503463562"/>
              </p:ext>
            </p:extLst>
          </p:nvPr>
        </p:nvGraphicFramePr>
        <p:xfrm>
          <a:off x="5818648" y="1264538"/>
          <a:ext cx="5946868"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7" name="Title 2">
            <a:extLst>
              <a:ext uri="{FF2B5EF4-FFF2-40B4-BE49-F238E27FC236}">
                <a16:creationId xmlns:a16="http://schemas.microsoft.com/office/drawing/2014/main" id="{49C9F3AF-CEF3-4EF9-A216-3840AB17E033}"/>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6-12 word descriptive title is left-justified in upper left corner</a:t>
            </a:r>
            <a:endParaRPr lang="en-US" dirty="0"/>
          </a:p>
        </p:txBody>
      </p:sp>
      <p:sp>
        <p:nvSpPr>
          <p:cNvPr id="2" name="Date Placeholder 1">
            <a:extLst>
              <a:ext uri="{FF2B5EF4-FFF2-40B4-BE49-F238E27FC236}">
                <a16:creationId xmlns:a16="http://schemas.microsoft.com/office/drawing/2014/main" id="{EB4FE188-F25D-425F-85B1-E4A9F7B32DE6}"/>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4289450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E9C3E22-FF88-43C3-A6AB-7BCA54B1C704}"/>
              </a:ext>
            </a:extLst>
          </p:cNvPr>
          <p:cNvSpPr/>
          <p:nvPr/>
        </p:nvSpPr>
        <p:spPr>
          <a:xfrm>
            <a:off x="426485" y="1296699"/>
            <a:ext cx="11057592" cy="1631216"/>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Subtitles and annotations (call-out text within the graph) can add explanatory and interpretive power to a graph. Use them to answer questions a viewer might have or to </a:t>
            </a:r>
            <a:r>
              <a:rPr lang="en-US" sz="2400" b="1" dirty="0"/>
              <a:t>highlight specific data points</a:t>
            </a:r>
            <a:r>
              <a:rPr lang="en-US" sz="2400" dirty="0"/>
              <a:t>.</a:t>
            </a:r>
            <a:endParaRPr lang="en-US" sz="2800" dirty="0"/>
          </a:p>
        </p:txBody>
      </p:sp>
      <p:sp>
        <p:nvSpPr>
          <p:cNvPr id="6" name="Rectangle 5">
            <a:extLst>
              <a:ext uri="{FF2B5EF4-FFF2-40B4-BE49-F238E27FC236}">
                <a16:creationId xmlns:a16="http://schemas.microsoft.com/office/drawing/2014/main" id="{551B4D42-E375-4331-848E-E8F990D461C7}"/>
              </a:ext>
            </a:extLst>
          </p:cNvPr>
          <p:cNvSpPr/>
          <p:nvPr/>
        </p:nvSpPr>
        <p:spPr>
          <a:xfrm>
            <a:off x="426485" y="3153288"/>
            <a:ext cx="11247120" cy="2323713"/>
          </a:xfrm>
          <a:prstGeom prst="rect">
            <a:avLst/>
          </a:prstGeom>
        </p:spPr>
        <p:txBody>
          <a:bodyPr wrap="square">
            <a:spAutoFit/>
          </a:bodyPr>
          <a:lstStyle/>
          <a:p>
            <a:pPr>
              <a:spcAft>
                <a:spcPts val="600"/>
              </a:spcAft>
            </a:pPr>
            <a:r>
              <a:rPr lang="en-US" sz="2800" b="1" dirty="0"/>
              <a:t>Fully met </a:t>
            </a:r>
            <a:r>
              <a:rPr lang="en-US" sz="2800" dirty="0"/>
              <a:t>= Subtitles and/or annotations provide useful information about the data.</a:t>
            </a:r>
            <a:br>
              <a:rPr lang="en-US" sz="2800" dirty="0"/>
            </a:br>
            <a:r>
              <a:rPr lang="en-US" sz="2800" b="1" dirty="0"/>
              <a:t>Partially met </a:t>
            </a:r>
            <a:r>
              <a:rPr lang="en-US" sz="2800" dirty="0"/>
              <a:t>= This is often either not met or fully met.</a:t>
            </a:r>
          </a:p>
          <a:p>
            <a:pPr>
              <a:spcAft>
                <a:spcPts val="600"/>
              </a:spcAft>
            </a:pPr>
            <a:r>
              <a:rPr lang="en-US" sz="2800" b="1" dirty="0"/>
              <a:t>Not met </a:t>
            </a:r>
            <a:r>
              <a:rPr lang="en-US" sz="2800" dirty="0"/>
              <a:t>= There are no sub-titles or annotations and/or they do not provide useful information about the data, i.e. citations or data sources.</a:t>
            </a:r>
          </a:p>
        </p:txBody>
      </p:sp>
      <p:sp>
        <p:nvSpPr>
          <p:cNvPr id="7" name="Rectangle 6">
            <a:extLst>
              <a:ext uri="{FF2B5EF4-FFF2-40B4-BE49-F238E27FC236}">
                <a16:creationId xmlns:a16="http://schemas.microsoft.com/office/drawing/2014/main" id="{EB06C8AD-DBBB-44D7-97E6-F3ADB06EB0DA}"/>
              </a:ext>
            </a:extLst>
          </p:cNvPr>
          <p:cNvSpPr/>
          <p:nvPr/>
        </p:nvSpPr>
        <p:spPr>
          <a:xfrm>
            <a:off x="426485" y="5702374"/>
            <a:ext cx="11353801" cy="954107"/>
          </a:xfrm>
          <a:prstGeom prst="rect">
            <a:avLst/>
          </a:prstGeom>
        </p:spPr>
        <p:txBody>
          <a:bodyPr wrap="square">
            <a:spAutoFit/>
          </a:bodyPr>
          <a:lstStyle/>
          <a:p>
            <a:r>
              <a:rPr lang="en-US" sz="2800" dirty="0">
                <a:solidFill>
                  <a:schemeClr val="accent4"/>
                </a:solidFill>
              </a:rPr>
              <a:t>* Note legends are a part of the graph and are not considered annotations. Annotations are usually text boxes on or near the graph. </a:t>
            </a:r>
          </a:p>
        </p:txBody>
      </p:sp>
      <p:sp>
        <p:nvSpPr>
          <p:cNvPr id="10" name="Title 2">
            <a:extLst>
              <a:ext uri="{FF2B5EF4-FFF2-40B4-BE49-F238E27FC236}">
                <a16:creationId xmlns:a16="http://schemas.microsoft.com/office/drawing/2014/main" id="{82D7A3CD-B250-4453-B963-072C7D4C006D}"/>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Subtitle and/or annotations provide additional information</a:t>
            </a:r>
            <a:endParaRPr lang="en-US" dirty="0"/>
          </a:p>
        </p:txBody>
      </p:sp>
      <p:sp>
        <p:nvSpPr>
          <p:cNvPr id="2" name="Date Placeholder 1">
            <a:extLst>
              <a:ext uri="{FF2B5EF4-FFF2-40B4-BE49-F238E27FC236}">
                <a16:creationId xmlns:a16="http://schemas.microsoft.com/office/drawing/2014/main" id="{0683F6A2-381A-49EA-BEB5-AA66318BCEA4}"/>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4827504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7856738-0608-435E-A8EE-609A52B2DDA7}"/>
              </a:ext>
            </a:extLst>
          </p:cNvPr>
          <p:cNvSpPr/>
          <p:nvPr/>
        </p:nvSpPr>
        <p:spPr>
          <a:xfrm>
            <a:off x="426484" y="1690688"/>
            <a:ext cx="4696121" cy="4832092"/>
          </a:xfrm>
          <a:prstGeom prst="rect">
            <a:avLst/>
          </a:prstGeom>
        </p:spPr>
        <p:txBody>
          <a:bodyPr wrap="square">
            <a:spAutoFit/>
          </a:bodyPr>
          <a:lstStyle/>
          <a:p>
            <a:r>
              <a:rPr lang="en-US" sz="2800" b="1" dirty="0"/>
              <a:t>Example:</a:t>
            </a:r>
          </a:p>
          <a:p>
            <a:r>
              <a:rPr lang="en-US" sz="2800" dirty="0"/>
              <a:t>Subtitle adds more information about the graph (often this is about the graph population).  </a:t>
            </a:r>
          </a:p>
          <a:p>
            <a:endParaRPr lang="en-US" sz="2800" dirty="0">
              <a:solidFill>
                <a:schemeClr val="accent5">
                  <a:lumMod val="75000"/>
                </a:schemeClr>
              </a:solidFill>
            </a:endParaRPr>
          </a:p>
          <a:p>
            <a:r>
              <a:rPr lang="en-US" sz="2800" dirty="0">
                <a:solidFill>
                  <a:schemeClr val="accent4"/>
                </a:solidFill>
              </a:rPr>
              <a:t>Rating = 2</a:t>
            </a:r>
          </a:p>
          <a:p>
            <a:endParaRPr lang="en-US" sz="2800" dirty="0">
              <a:solidFill>
                <a:schemeClr val="accent4"/>
              </a:solidFill>
            </a:endParaRPr>
          </a:p>
          <a:p>
            <a:r>
              <a:rPr lang="en-US" sz="2800" dirty="0"/>
              <a:t>Notes about the data within the graph area or below axis labels, etc. are considered annotations and coded as 2, fully met.</a:t>
            </a:r>
          </a:p>
        </p:txBody>
      </p:sp>
      <p:grpSp>
        <p:nvGrpSpPr>
          <p:cNvPr id="21" name="Group 20">
            <a:extLst>
              <a:ext uri="{FF2B5EF4-FFF2-40B4-BE49-F238E27FC236}">
                <a16:creationId xmlns:a16="http://schemas.microsoft.com/office/drawing/2014/main" id="{A6E6EEFB-8DF0-4C5F-8BB2-2C8866317D72}"/>
              </a:ext>
            </a:extLst>
          </p:cNvPr>
          <p:cNvGrpSpPr/>
          <p:nvPr/>
        </p:nvGrpSpPr>
        <p:grpSpPr>
          <a:xfrm>
            <a:off x="4962678" y="1623456"/>
            <a:ext cx="7188629" cy="5132634"/>
            <a:chOff x="5754000" y="425450"/>
            <a:chExt cx="6397307" cy="6279124"/>
          </a:xfrm>
        </p:grpSpPr>
        <p:graphicFrame>
          <p:nvGraphicFramePr>
            <p:cNvPr id="6" name="Chart 5">
              <a:extLst>
                <a:ext uri="{FF2B5EF4-FFF2-40B4-BE49-F238E27FC236}">
                  <a16:creationId xmlns:a16="http://schemas.microsoft.com/office/drawing/2014/main" id="{6C7E4C19-517B-48BB-A42E-D0D6B49491D6}"/>
                </a:ext>
              </a:extLst>
            </p:cNvPr>
            <p:cNvGraphicFramePr/>
            <p:nvPr>
              <p:extLst>
                <p:ext uri="{D42A27DB-BD31-4B8C-83A1-F6EECF244321}">
                  <p14:modId xmlns:p14="http://schemas.microsoft.com/office/powerpoint/2010/main" val="2627248647"/>
                </p:ext>
              </p:extLst>
            </p:nvPr>
          </p:nvGraphicFramePr>
          <p:xfrm>
            <a:off x="5926667" y="1665418"/>
            <a:ext cx="5645632" cy="4505297"/>
          </p:xfrm>
          <a:graphic>
            <a:graphicData uri="http://schemas.openxmlformats.org/drawingml/2006/chart">
              <c:chart xmlns:c="http://schemas.openxmlformats.org/drawingml/2006/chart" xmlns:r="http://schemas.openxmlformats.org/officeDocument/2006/relationships" r:id="rId3"/>
            </a:graphicData>
          </a:graphic>
        </p:graphicFrame>
        <p:cxnSp>
          <p:nvCxnSpPr>
            <p:cNvPr id="7" name="Straight Arrow Connector 6">
              <a:extLst>
                <a:ext uri="{FF2B5EF4-FFF2-40B4-BE49-F238E27FC236}">
                  <a16:creationId xmlns:a16="http://schemas.microsoft.com/office/drawing/2014/main" id="{B7F5D453-2370-4B38-95FA-7FCE1BDCF928}"/>
                </a:ext>
              </a:extLst>
            </p:cNvPr>
            <p:cNvCxnSpPr>
              <a:cxnSpLocks/>
            </p:cNvCxnSpPr>
            <p:nvPr/>
          </p:nvCxnSpPr>
          <p:spPr>
            <a:xfrm flipH="1" flipV="1">
              <a:off x="8209935" y="5747471"/>
              <a:ext cx="261931" cy="585597"/>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783BAE5-CF32-46C2-8AB6-D5ED378A04B6}"/>
                </a:ext>
              </a:extLst>
            </p:cNvPr>
            <p:cNvCxnSpPr>
              <a:cxnSpLocks/>
            </p:cNvCxnSpPr>
            <p:nvPr/>
          </p:nvCxnSpPr>
          <p:spPr>
            <a:xfrm flipH="1" flipV="1">
              <a:off x="9492274" y="5747471"/>
              <a:ext cx="394665" cy="496785"/>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E594789-A01A-4606-959D-DC07E9CEF3ED}"/>
                </a:ext>
              </a:extLst>
            </p:cNvPr>
            <p:cNvCxnSpPr>
              <a:cxnSpLocks/>
            </p:cNvCxnSpPr>
            <p:nvPr/>
          </p:nvCxnSpPr>
          <p:spPr>
            <a:xfrm flipH="1" flipV="1">
              <a:off x="9689606" y="4655271"/>
              <a:ext cx="394665" cy="496785"/>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6A31E82-C79D-4E97-A4F8-8156507EFB77}"/>
                </a:ext>
              </a:extLst>
            </p:cNvPr>
            <p:cNvCxnSpPr>
              <a:cxnSpLocks/>
            </p:cNvCxnSpPr>
            <p:nvPr/>
          </p:nvCxnSpPr>
          <p:spPr>
            <a:xfrm>
              <a:off x="6156514" y="1326864"/>
              <a:ext cx="443418" cy="255250"/>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6747002-FE5C-45BD-BE54-57AF983F6851}"/>
                </a:ext>
              </a:extLst>
            </p:cNvPr>
            <p:cNvCxnSpPr>
              <a:cxnSpLocks/>
            </p:cNvCxnSpPr>
            <p:nvPr/>
          </p:nvCxnSpPr>
          <p:spPr>
            <a:xfrm>
              <a:off x="6599932" y="622503"/>
              <a:ext cx="90435" cy="290838"/>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122EF9C-4FD3-471F-B860-509CD55F3590}"/>
                </a:ext>
              </a:extLst>
            </p:cNvPr>
            <p:cNvSpPr txBox="1"/>
            <p:nvPr/>
          </p:nvSpPr>
          <p:spPr>
            <a:xfrm>
              <a:off x="6505676" y="839066"/>
              <a:ext cx="5645631" cy="1031051"/>
            </a:xfrm>
            <a:prstGeom prst="rect">
              <a:avLst/>
            </a:prstGeom>
            <a:noFill/>
          </p:spPr>
          <p:txBody>
            <a:bodyPr wrap="square" rtlCol="0">
              <a:spAutoFit/>
            </a:bodyPr>
            <a:lstStyle/>
            <a:p>
              <a:pPr>
                <a:spcAft>
                  <a:spcPts val="600"/>
                </a:spcAft>
              </a:pPr>
              <a:r>
                <a:rPr lang="en-US" sz="2000" b="1" dirty="0"/>
                <a:t>Coffee preferences focus on </a:t>
              </a:r>
              <a:r>
                <a:rPr lang="en-US" sz="2000" b="1" dirty="0">
                  <a:solidFill>
                    <a:schemeClr val="accent1"/>
                  </a:solidFill>
                </a:rPr>
                <a:t>chocolate-based drinks</a:t>
              </a:r>
              <a:r>
                <a:rPr lang="en-US" sz="2000" b="1" dirty="0"/>
                <a:t>.</a:t>
              </a:r>
            </a:p>
            <a:p>
              <a:pPr>
                <a:spcAft>
                  <a:spcPts val="600"/>
                </a:spcAft>
              </a:pPr>
              <a:r>
                <a:rPr lang="en-US" dirty="0"/>
                <a:t>One in ten fellow attendees </a:t>
              </a:r>
              <a:r>
                <a:rPr lang="en-US" b="1" dirty="0">
                  <a:solidFill>
                    <a:schemeClr val="accent2"/>
                  </a:solidFill>
                </a:rPr>
                <a:t>do not consume caffeine </a:t>
              </a:r>
              <a:r>
                <a:rPr lang="en-US" dirty="0"/>
                <a:t>in their preferred morning drinks.</a:t>
              </a:r>
            </a:p>
          </p:txBody>
        </p:sp>
        <p:sp>
          <p:nvSpPr>
            <p:cNvPr id="16" name="Rectangle 15">
              <a:extLst>
                <a:ext uri="{FF2B5EF4-FFF2-40B4-BE49-F238E27FC236}">
                  <a16:creationId xmlns:a16="http://schemas.microsoft.com/office/drawing/2014/main" id="{9CB88638-754D-43FA-ADC0-93F3914E38E6}"/>
                </a:ext>
              </a:extLst>
            </p:cNvPr>
            <p:cNvSpPr/>
            <p:nvPr/>
          </p:nvSpPr>
          <p:spPr>
            <a:xfrm>
              <a:off x="6599932" y="425450"/>
              <a:ext cx="510076" cy="338554"/>
            </a:xfrm>
            <a:prstGeom prst="rect">
              <a:avLst/>
            </a:prstGeom>
          </p:spPr>
          <p:txBody>
            <a:bodyPr wrap="none">
              <a:spAutoFit/>
            </a:bodyPr>
            <a:lstStyle/>
            <a:p>
              <a:r>
                <a:rPr lang="en-US" sz="1600" b="1" dirty="0">
                  <a:solidFill>
                    <a:schemeClr val="accent4"/>
                  </a:solidFill>
                </a:rPr>
                <a:t>title</a:t>
              </a:r>
            </a:p>
          </p:txBody>
        </p:sp>
        <p:sp>
          <p:nvSpPr>
            <p:cNvPr id="17" name="Rectangle 16">
              <a:extLst>
                <a:ext uri="{FF2B5EF4-FFF2-40B4-BE49-F238E27FC236}">
                  <a16:creationId xmlns:a16="http://schemas.microsoft.com/office/drawing/2014/main" id="{1461413A-EE07-4145-B81A-CDB456C75687}"/>
                </a:ext>
              </a:extLst>
            </p:cNvPr>
            <p:cNvSpPr/>
            <p:nvPr/>
          </p:nvSpPr>
          <p:spPr>
            <a:xfrm>
              <a:off x="5754000" y="896326"/>
              <a:ext cx="805029" cy="338554"/>
            </a:xfrm>
            <a:prstGeom prst="rect">
              <a:avLst/>
            </a:prstGeom>
          </p:spPr>
          <p:txBody>
            <a:bodyPr wrap="none">
              <a:spAutoFit/>
            </a:bodyPr>
            <a:lstStyle/>
            <a:p>
              <a:r>
                <a:rPr lang="en-US" sz="1600" b="1" dirty="0">
                  <a:solidFill>
                    <a:schemeClr val="accent4"/>
                  </a:solidFill>
                </a:rPr>
                <a:t>subtitle</a:t>
              </a:r>
            </a:p>
          </p:txBody>
        </p:sp>
        <p:sp>
          <p:nvSpPr>
            <p:cNvPr id="18" name="Rectangle 17">
              <a:extLst>
                <a:ext uri="{FF2B5EF4-FFF2-40B4-BE49-F238E27FC236}">
                  <a16:creationId xmlns:a16="http://schemas.microsoft.com/office/drawing/2014/main" id="{3BA73A7D-0D91-4C4C-94DF-6C9634CB8FEC}"/>
                </a:ext>
              </a:extLst>
            </p:cNvPr>
            <p:cNvSpPr/>
            <p:nvPr/>
          </p:nvSpPr>
          <p:spPr>
            <a:xfrm>
              <a:off x="7958666" y="6287418"/>
              <a:ext cx="1093569" cy="338554"/>
            </a:xfrm>
            <a:prstGeom prst="rect">
              <a:avLst/>
            </a:prstGeom>
          </p:spPr>
          <p:txBody>
            <a:bodyPr wrap="none">
              <a:spAutoFit/>
            </a:bodyPr>
            <a:lstStyle/>
            <a:p>
              <a:r>
                <a:rPr lang="en-US" sz="1600" b="1" dirty="0">
                  <a:solidFill>
                    <a:schemeClr val="accent4"/>
                  </a:solidFill>
                </a:rPr>
                <a:t>Data labels</a:t>
              </a:r>
            </a:p>
          </p:txBody>
        </p:sp>
        <p:sp>
          <p:nvSpPr>
            <p:cNvPr id="19" name="Rectangle 18">
              <a:extLst>
                <a:ext uri="{FF2B5EF4-FFF2-40B4-BE49-F238E27FC236}">
                  <a16:creationId xmlns:a16="http://schemas.microsoft.com/office/drawing/2014/main" id="{6372E42C-8ADA-428B-8ADA-80050C777DB5}"/>
                </a:ext>
              </a:extLst>
            </p:cNvPr>
            <p:cNvSpPr/>
            <p:nvPr/>
          </p:nvSpPr>
          <p:spPr>
            <a:xfrm>
              <a:off x="9823614" y="6119799"/>
              <a:ext cx="1083734" cy="584775"/>
            </a:xfrm>
            <a:prstGeom prst="rect">
              <a:avLst/>
            </a:prstGeom>
          </p:spPr>
          <p:txBody>
            <a:bodyPr wrap="square">
              <a:spAutoFit/>
            </a:bodyPr>
            <a:lstStyle/>
            <a:p>
              <a:r>
                <a:rPr lang="en-US" sz="1600" b="1" dirty="0">
                  <a:solidFill>
                    <a:schemeClr val="accent4"/>
                  </a:solidFill>
                </a:rPr>
                <a:t>Numeric labels</a:t>
              </a:r>
            </a:p>
          </p:txBody>
        </p:sp>
        <p:sp>
          <p:nvSpPr>
            <p:cNvPr id="20" name="Rectangle 19">
              <a:extLst>
                <a:ext uri="{FF2B5EF4-FFF2-40B4-BE49-F238E27FC236}">
                  <a16:creationId xmlns:a16="http://schemas.microsoft.com/office/drawing/2014/main" id="{B6934E56-9D1B-481C-BFC2-90288168F01D}"/>
                </a:ext>
              </a:extLst>
            </p:cNvPr>
            <p:cNvSpPr/>
            <p:nvPr/>
          </p:nvSpPr>
          <p:spPr>
            <a:xfrm>
              <a:off x="10020947" y="5101140"/>
              <a:ext cx="1083734" cy="584775"/>
            </a:xfrm>
            <a:prstGeom prst="rect">
              <a:avLst/>
            </a:prstGeom>
          </p:spPr>
          <p:txBody>
            <a:bodyPr wrap="square">
              <a:spAutoFit/>
            </a:bodyPr>
            <a:lstStyle/>
            <a:p>
              <a:r>
                <a:rPr lang="en-US" sz="1600" b="1" dirty="0">
                  <a:solidFill>
                    <a:schemeClr val="accent4"/>
                  </a:solidFill>
                </a:rPr>
                <a:t>Action</a:t>
              </a:r>
            </a:p>
            <a:p>
              <a:r>
                <a:rPr lang="en-US" sz="1600" b="1" dirty="0">
                  <a:solidFill>
                    <a:schemeClr val="accent4"/>
                  </a:solidFill>
                </a:rPr>
                <a:t>color</a:t>
              </a:r>
            </a:p>
          </p:txBody>
        </p:sp>
      </p:grpSp>
      <p:sp>
        <p:nvSpPr>
          <p:cNvPr id="22" name="Title 2">
            <a:extLst>
              <a:ext uri="{FF2B5EF4-FFF2-40B4-BE49-F238E27FC236}">
                <a16:creationId xmlns:a16="http://schemas.microsoft.com/office/drawing/2014/main" id="{F12F735A-2D6D-46BE-BD92-D192EC7BA8B1}"/>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Subtitle and/or annotations provide additional information</a:t>
            </a:r>
            <a:endParaRPr lang="en-US" dirty="0"/>
          </a:p>
        </p:txBody>
      </p:sp>
      <p:sp>
        <p:nvSpPr>
          <p:cNvPr id="2" name="Date Placeholder 1">
            <a:extLst>
              <a:ext uri="{FF2B5EF4-FFF2-40B4-BE49-F238E27FC236}">
                <a16:creationId xmlns:a16="http://schemas.microsoft.com/office/drawing/2014/main" id="{27F1D321-2A28-4468-B500-E1FB1712525D}"/>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0297196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5E19596-79F1-449A-9C02-CAABB219F75A}"/>
              </a:ext>
            </a:extLst>
          </p:cNvPr>
          <p:cNvSpPr/>
          <p:nvPr/>
        </p:nvSpPr>
        <p:spPr>
          <a:xfrm>
            <a:off x="426485" y="1296699"/>
            <a:ext cx="11057592" cy="1631216"/>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Titles are in a larger size than subtitles or annotations, which are larger than labels, which are larger than axis labels, which are larger than source information. The smallest text - axis labels - are at least 9 point font size on paper, at least 20 on screen.</a:t>
            </a:r>
            <a:endParaRPr lang="en-US" sz="2800" dirty="0"/>
          </a:p>
        </p:txBody>
      </p:sp>
      <p:sp>
        <p:nvSpPr>
          <p:cNvPr id="4" name="Rectangle 3">
            <a:extLst>
              <a:ext uri="{FF2B5EF4-FFF2-40B4-BE49-F238E27FC236}">
                <a16:creationId xmlns:a16="http://schemas.microsoft.com/office/drawing/2014/main" id="{505B4664-82D4-4E87-8388-E522EEEFEDD0}"/>
              </a:ext>
            </a:extLst>
          </p:cNvPr>
          <p:cNvSpPr/>
          <p:nvPr/>
        </p:nvSpPr>
        <p:spPr>
          <a:xfrm>
            <a:off x="426485" y="3429000"/>
            <a:ext cx="11247120" cy="2400657"/>
          </a:xfrm>
          <a:prstGeom prst="rect">
            <a:avLst/>
          </a:prstGeom>
        </p:spPr>
        <p:txBody>
          <a:bodyPr wrap="square">
            <a:spAutoFit/>
          </a:bodyPr>
          <a:lstStyle/>
          <a:p>
            <a:pPr>
              <a:spcAft>
                <a:spcPts val="600"/>
              </a:spcAft>
            </a:pPr>
            <a:r>
              <a:rPr lang="en-US" sz="2800" b="1" dirty="0"/>
              <a:t>Fully met </a:t>
            </a:r>
            <a:r>
              <a:rPr lang="en-US" sz="2800" dirty="0"/>
              <a:t>= Titles are larger than subtitles are larger than axis labels </a:t>
            </a:r>
            <a:r>
              <a:rPr lang="en-US" sz="2800" b="1" dirty="0"/>
              <a:t>and</a:t>
            </a:r>
            <a:r>
              <a:rPr lang="en-US" sz="2800" dirty="0"/>
              <a:t> all text is readable. </a:t>
            </a:r>
          </a:p>
          <a:p>
            <a:pPr>
              <a:spcAft>
                <a:spcPts val="600"/>
              </a:spcAft>
            </a:pPr>
            <a:r>
              <a:rPr lang="en-US" sz="2800" b="1" dirty="0"/>
              <a:t>Partially met </a:t>
            </a:r>
            <a:r>
              <a:rPr lang="en-US" sz="2800" dirty="0"/>
              <a:t>= Text is readable </a:t>
            </a:r>
            <a:r>
              <a:rPr lang="en-US" sz="2800" b="1" dirty="0"/>
              <a:t>and</a:t>
            </a:r>
            <a:r>
              <a:rPr lang="en-US" sz="2800" dirty="0"/>
              <a:t> title is larger </a:t>
            </a:r>
            <a:r>
              <a:rPr lang="en-US" sz="2800" b="1" dirty="0"/>
              <a:t>but</a:t>
            </a:r>
            <a:r>
              <a:rPr lang="en-US" sz="2800" dirty="0"/>
              <a:t> all other text in the graph (subtitles, axis labels, etc.) is the same size.</a:t>
            </a:r>
            <a:endParaRPr lang="en-US" sz="2800" u="sng" dirty="0"/>
          </a:p>
          <a:p>
            <a:pPr>
              <a:spcAft>
                <a:spcPts val="600"/>
              </a:spcAft>
            </a:pPr>
            <a:r>
              <a:rPr lang="en-US" sz="2800" b="1" dirty="0"/>
              <a:t>Not met </a:t>
            </a:r>
            <a:r>
              <a:rPr lang="en-US" sz="2800" dirty="0"/>
              <a:t>= Text is not readable </a:t>
            </a:r>
            <a:r>
              <a:rPr lang="en-US" sz="2800" b="1" dirty="0"/>
              <a:t>and/or</a:t>
            </a:r>
            <a:r>
              <a:rPr lang="en-US" sz="2800" dirty="0"/>
              <a:t> all text is the same size. </a:t>
            </a:r>
          </a:p>
        </p:txBody>
      </p:sp>
      <p:sp>
        <p:nvSpPr>
          <p:cNvPr id="8" name="Title 2">
            <a:extLst>
              <a:ext uri="{FF2B5EF4-FFF2-40B4-BE49-F238E27FC236}">
                <a16:creationId xmlns:a16="http://schemas.microsoft.com/office/drawing/2014/main" id="{29AE2D00-3A30-4A0E-87FA-4952E06058CF}"/>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Text size is hierarchical and readable</a:t>
            </a:r>
            <a:endParaRPr lang="en-US" dirty="0"/>
          </a:p>
        </p:txBody>
      </p:sp>
      <p:sp>
        <p:nvSpPr>
          <p:cNvPr id="2" name="Date Placeholder 1">
            <a:extLst>
              <a:ext uri="{FF2B5EF4-FFF2-40B4-BE49-F238E27FC236}">
                <a16:creationId xmlns:a16="http://schemas.microsoft.com/office/drawing/2014/main" id="{AFA1D630-5DA4-4645-9C71-7FE2D7233811}"/>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6236878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F3FC592-3E18-4EC6-B6E0-AC7C3BEE5A56}"/>
              </a:ext>
            </a:extLst>
          </p:cNvPr>
          <p:cNvSpPr/>
          <p:nvPr/>
        </p:nvSpPr>
        <p:spPr>
          <a:xfrm>
            <a:off x="426485" y="2393335"/>
            <a:ext cx="4037360" cy="2677656"/>
          </a:xfrm>
          <a:prstGeom prst="rect">
            <a:avLst/>
          </a:prstGeom>
        </p:spPr>
        <p:txBody>
          <a:bodyPr wrap="square">
            <a:spAutoFit/>
          </a:bodyPr>
          <a:lstStyle/>
          <a:p>
            <a:r>
              <a:rPr lang="en-US" sz="2800" b="1" dirty="0"/>
              <a:t>Example:</a:t>
            </a:r>
          </a:p>
          <a:p>
            <a:r>
              <a:rPr lang="en-US" sz="2800" dirty="0"/>
              <a:t>Text is readable and bold but title, subtitle and axis labels are the same size.</a:t>
            </a:r>
          </a:p>
          <a:p>
            <a:endParaRPr lang="en-US" sz="2800" dirty="0">
              <a:solidFill>
                <a:schemeClr val="accent4"/>
              </a:solidFill>
            </a:endParaRPr>
          </a:p>
          <a:p>
            <a:r>
              <a:rPr lang="en-US" sz="2800" dirty="0">
                <a:solidFill>
                  <a:schemeClr val="accent4"/>
                </a:solidFill>
              </a:rPr>
              <a:t>Rating = 1</a:t>
            </a:r>
          </a:p>
        </p:txBody>
      </p:sp>
      <p:grpSp>
        <p:nvGrpSpPr>
          <p:cNvPr id="2" name="Group 1">
            <a:extLst>
              <a:ext uri="{FF2B5EF4-FFF2-40B4-BE49-F238E27FC236}">
                <a16:creationId xmlns:a16="http://schemas.microsoft.com/office/drawing/2014/main" id="{2FF400D7-F43C-46E2-9159-0ACACA1F80DB}"/>
              </a:ext>
            </a:extLst>
          </p:cNvPr>
          <p:cNvGrpSpPr/>
          <p:nvPr/>
        </p:nvGrpSpPr>
        <p:grpSpPr>
          <a:xfrm>
            <a:off x="5142272" y="1966452"/>
            <a:ext cx="6715434" cy="4782915"/>
            <a:chOff x="12015323" y="1526351"/>
            <a:chExt cx="5929470" cy="5331649"/>
          </a:xfrm>
        </p:grpSpPr>
        <p:graphicFrame>
          <p:nvGraphicFramePr>
            <p:cNvPr id="7" name="Chart 6">
              <a:extLst>
                <a:ext uri="{FF2B5EF4-FFF2-40B4-BE49-F238E27FC236}">
                  <a16:creationId xmlns:a16="http://schemas.microsoft.com/office/drawing/2014/main" id="{3BAFD6DF-3C02-4407-AC7B-43AEF6DB25C3}"/>
                </a:ext>
              </a:extLst>
            </p:cNvPr>
            <p:cNvGraphicFramePr/>
            <p:nvPr>
              <p:extLst>
                <p:ext uri="{D42A27DB-BD31-4B8C-83A1-F6EECF244321}">
                  <p14:modId xmlns:p14="http://schemas.microsoft.com/office/powerpoint/2010/main" val="1858855741"/>
                </p:ext>
              </p:extLst>
            </p:nvPr>
          </p:nvGraphicFramePr>
          <p:xfrm>
            <a:off x="12015323" y="2359333"/>
            <a:ext cx="5645632" cy="4498667"/>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a:extLst>
                <a:ext uri="{FF2B5EF4-FFF2-40B4-BE49-F238E27FC236}">
                  <a16:creationId xmlns:a16="http://schemas.microsoft.com/office/drawing/2014/main" id="{6E6DEE5D-DCCD-40BC-84F3-0278335B07DC}"/>
                </a:ext>
              </a:extLst>
            </p:cNvPr>
            <p:cNvSpPr txBox="1"/>
            <p:nvPr/>
          </p:nvSpPr>
          <p:spPr>
            <a:xfrm>
              <a:off x="12440993" y="1526351"/>
              <a:ext cx="5503800" cy="1115033"/>
            </a:xfrm>
            <a:prstGeom prst="rect">
              <a:avLst/>
            </a:prstGeom>
            <a:noFill/>
          </p:spPr>
          <p:txBody>
            <a:bodyPr wrap="square" rtlCol="0">
              <a:spAutoFit/>
            </a:bodyPr>
            <a:lstStyle/>
            <a:p>
              <a:pPr>
                <a:spcAft>
                  <a:spcPts val="600"/>
                </a:spcAft>
              </a:pPr>
              <a:r>
                <a:rPr lang="en-US" b="1" dirty="0"/>
                <a:t>Coffee preferences focus on chocolate-based drinks.</a:t>
              </a:r>
            </a:p>
            <a:p>
              <a:pPr>
                <a:spcAft>
                  <a:spcPts val="600"/>
                </a:spcAft>
              </a:pPr>
              <a:r>
                <a:rPr lang="en-US" i="1" dirty="0"/>
                <a:t>One in ten fellow attendees do not consume caffeine in their preferred morning drinks.</a:t>
              </a:r>
            </a:p>
          </p:txBody>
        </p:sp>
      </p:grpSp>
      <p:sp>
        <p:nvSpPr>
          <p:cNvPr id="9" name="Title 2">
            <a:extLst>
              <a:ext uri="{FF2B5EF4-FFF2-40B4-BE49-F238E27FC236}">
                <a16:creationId xmlns:a16="http://schemas.microsoft.com/office/drawing/2014/main" id="{D7A62B1E-ADAF-484E-BBEE-FB99CCFAB1B4}"/>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Text size is hierarchical and readable</a:t>
            </a:r>
            <a:endParaRPr lang="en-US" dirty="0"/>
          </a:p>
        </p:txBody>
      </p:sp>
      <p:sp>
        <p:nvSpPr>
          <p:cNvPr id="3" name="Date Placeholder 2">
            <a:extLst>
              <a:ext uri="{FF2B5EF4-FFF2-40B4-BE49-F238E27FC236}">
                <a16:creationId xmlns:a16="http://schemas.microsoft.com/office/drawing/2014/main" id="{7FD27173-3ADA-4742-8266-F41F0715A563}"/>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8815585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02AB132-CA20-4944-8F71-1ECD76BB0F4F}"/>
              </a:ext>
            </a:extLst>
          </p:cNvPr>
          <p:cNvSpPr/>
          <p:nvPr/>
        </p:nvSpPr>
        <p:spPr>
          <a:xfrm>
            <a:off x="426486" y="3924117"/>
            <a:ext cx="11057592" cy="1969770"/>
          </a:xfrm>
          <a:prstGeom prst="rect">
            <a:avLst/>
          </a:prstGeom>
        </p:spPr>
        <p:txBody>
          <a:bodyPr wrap="square">
            <a:spAutoFit/>
          </a:bodyPr>
          <a:lstStyle/>
          <a:p>
            <a:pPr>
              <a:spcAft>
                <a:spcPts val="600"/>
              </a:spcAft>
            </a:pPr>
            <a:r>
              <a:rPr lang="en-US" sz="2800" b="1" dirty="0"/>
              <a:t>Fully met </a:t>
            </a:r>
            <a:r>
              <a:rPr lang="en-US" sz="2800" dirty="0"/>
              <a:t>= Labels are horizontal. </a:t>
            </a:r>
          </a:p>
          <a:p>
            <a:pPr>
              <a:spcAft>
                <a:spcPts val="600"/>
              </a:spcAft>
            </a:pPr>
            <a:r>
              <a:rPr lang="en-US" sz="2800" b="1" dirty="0"/>
              <a:t>Partially met </a:t>
            </a:r>
            <a:r>
              <a:rPr lang="en-US" sz="2800" dirty="0"/>
              <a:t>= This is often either not met or fully met.</a:t>
            </a:r>
          </a:p>
          <a:p>
            <a:pPr>
              <a:spcAft>
                <a:spcPts val="600"/>
              </a:spcAft>
            </a:pPr>
            <a:r>
              <a:rPr lang="en-US" sz="2800" b="1" dirty="0"/>
              <a:t>Not met </a:t>
            </a:r>
            <a:r>
              <a:rPr lang="en-US" sz="2800" dirty="0"/>
              <a:t>= Labels (usually category labels on the horizontal axis) are vertical or diagonal.</a:t>
            </a:r>
          </a:p>
        </p:txBody>
      </p:sp>
      <p:sp>
        <p:nvSpPr>
          <p:cNvPr id="10" name="Title 2">
            <a:extLst>
              <a:ext uri="{FF2B5EF4-FFF2-40B4-BE49-F238E27FC236}">
                <a16:creationId xmlns:a16="http://schemas.microsoft.com/office/drawing/2014/main" id="{B6990F95-492D-419C-BF84-05C14374B384}"/>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Text is horizontal </a:t>
            </a:r>
            <a:endParaRPr lang="en-US" dirty="0"/>
          </a:p>
        </p:txBody>
      </p:sp>
      <p:sp>
        <p:nvSpPr>
          <p:cNvPr id="11" name="Rectangle 10">
            <a:extLst>
              <a:ext uri="{FF2B5EF4-FFF2-40B4-BE49-F238E27FC236}">
                <a16:creationId xmlns:a16="http://schemas.microsoft.com/office/drawing/2014/main" id="{E1A260AE-E783-4381-B2A3-240F997ECA85}"/>
              </a:ext>
            </a:extLst>
          </p:cNvPr>
          <p:cNvSpPr/>
          <p:nvPr/>
        </p:nvSpPr>
        <p:spPr>
          <a:xfrm>
            <a:off x="426485" y="1296699"/>
            <a:ext cx="11057592" cy="1631216"/>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Titles, subtitles, annotations, and data labels are horizontal (not vertical or diagonal). Line labels and axis labels can deviate from this rule and still receive full points. Consider switching graph orientation (e.g., from column to bar chart) to make text horizontal.</a:t>
            </a:r>
            <a:endParaRPr lang="en-US" sz="2800" dirty="0"/>
          </a:p>
        </p:txBody>
      </p:sp>
      <p:sp>
        <p:nvSpPr>
          <p:cNvPr id="2" name="Date Placeholder 1">
            <a:extLst>
              <a:ext uri="{FF2B5EF4-FFF2-40B4-BE49-F238E27FC236}">
                <a16:creationId xmlns:a16="http://schemas.microsoft.com/office/drawing/2014/main" id="{70117A64-58CE-4410-A39B-94432DFDE23A}"/>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617285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85" y="417442"/>
            <a:ext cx="11765515" cy="1143000"/>
          </a:xfrm>
        </p:spPr>
        <p:txBody>
          <a:bodyPr>
            <a:normAutofit/>
          </a:bodyPr>
          <a:lstStyle/>
          <a:p>
            <a:r>
              <a:rPr lang="en-US" dirty="0"/>
              <a:t>What is &amp; isn’t a data visualization? </a:t>
            </a:r>
            <a:br>
              <a:rPr lang="en-US" dirty="0"/>
            </a:br>
            <a:r>
              <a:rPr lang="en-US" sz="2800" dirty="0"/>
              <a:t>(in our specific context)</a:t>
            </a:r>
            <a:endParaRPr lang="en-US" dirty="0"/>
          </a:p>
        </p:txBody>
      </p:sp>
      <p:sp>
        <p:nvSpPr>
          <p:cNvPr id="8" name="TextBox 7">
            <a:extLst>
              <a:ext uri="{FF2B5EF4-FFF2-40B4-BE49-F238E27FC236}">
                <a16:creationId xmlns:a16="http://schemas.microsoft.com/office/drawing/2014/main" id="{EBC3CDC9-E9B7-4BE2-BEFB-459E7B988859}"/>
              </a:ext>
            </a:extLst>
          </p:cNvPr>
          <p:cNvSpPr txBox="1"/>
          <p:nvPr/>
        </p:nvSpPr>
        <p:spPr>
          <a:xfrm>
            <a:off x="426485" y="1874693"/>
            <a:ext cx="4861132" cy="4401205"/>
          </a:xfrm>
          <a:prstGeom prst="rect">
            <a:avLst/>
          </a:prstGeom>
          <a:noFill/>
        </p:spPr>
        <p:txBody>
          <a:bodyPr wrap="square" rtlCol="0">
            <a:spAutoFit/>
          </a:bodyPr>
          <a:lstStyle/>
          <a:p>
            <a:r>
              <a:rPr lang="en-US" sz="2800" dirty="0"/>
              <a:t>This checklist focuses on </a:t>
            </a:r>
            <a:r>
              <a:rPr lang="en-US" sz="2800" b="1" dirty="0"/>
              <a:t>quantitative</a:t>
            </a:r>
            <a:r>
              <a:rPr lang="en-US" sz="2800" dirty="0"/>
              <a:t> data visualization. </a:t>
            </a:r>
          </a:p>
          <a:p>
            <a:endParaRPr lang="en-US" sz="2800" dirty="0"/>
          </a:p>
          <a:p>
            <a:r>
              <a:rPr lang="en-US" sz="2800" dirty="0"/>
              <a:t>This is diagram would not work well with the checklist – it is not representing underlying quantitative data.</a:t>
            </a:r>
          </a:p>
          <a:p>
            <a:endParaRPr lang="en-US" sz="2800" dirty="0"/>
          </a:p>
          <a:p>
            <a:r>
              <a:rPr lang="en-US" sz="2800" dirty="0">
                <a:ea typeface="Calibri" panose="020F0502020204030204" pitchFamily="34" charset="0"/>
              </a:rPr>
              <a:t>Also not well-suited:</a:t>
            </a:r>
          </a:p>
          <a:p>
            <a:r>
              <a:rPr lang="en-US" sz="2800" dirty="0"/>
              <a:t>Logic models, Illustrations, Maps</a:t>
            </a:r>
          </a:p>
        </p:txBody>
      </p:sp>
      <p:graphicFrame>
        <p:nvGraphicFramePr>
          <p:cNvPr id="2" name="Diagram 1">
            <a:extLst>
              <a:ext uri="{FF2B5EF4-FFF2-40B4-BE49-F238E27FC236}">
                <a16:creationId xmlns:a16="http://schemas.microsoft.com/office/drawing/2014/main" id="{64E7992B-E248-42D1-8B3D-F3B3CF6443C4}"/>
              </a:ext>
            </a:extLst>
          </p:cNvPr>
          <p:cNvGraphicFramePr/>
          <p:nvPr>
            <p:extLst>
              <p:ext uri="{D42A27DB-BD31-4B8C-83A1-F6EECF244321}">
                <p14:modId xmlns:p14="http://schemas.microsoft.com/office/powerpoint/2010/main" val="3414151275"/>
              </p:ext>
            </p:extLst>
          </p:nvPr>
        </p:nvGraphicFramePr>
        <p:xfrm>
          <a:off x="5479456" y="582101"/>
          <a:ext cx="6007100" cy="56937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e Placeholder 3">
            <a:extLst>
              <a:ext uri="{FF2B5EF4-FFF2-40B4-BE49-F238E27FC236}">
                <a16:creationId xmlns:a16="http://schemas.microsoft.com/office/drawing/2014/main" id="{11173BD5-6AAC-466F-B9DD-9E00D8BEEA4C}"/>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916567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848511B-926B-4F29-B37E-4401FB244A3D}"/>
              </a:ext>
            </a:extLst>
          </p:cNvPr>
          <p:cNvSpPr/>
          <p:nvPr/>
        </p:nvSpPr>
        <p:spPr>
          <a:xfrm>
            <a:off x="426485" y="2393335"/>
            <a:ext cx="3880044" cy="1815882"/>
          </a:xfrm>
          <a:prstGeom prst="rect">
            <a:avLst/>
          </a:prstGeom>
        </p:spPr>
        <p:txBody>
          <a:bodyPr wrap="square">
            <a:spAutoFit/>
          </a:bodyPr>
          <a:lstStyle/>
          <a:p>
            <a:r>
              <a:rPr lang="en-US" sz="2800" b="1" dirty="0"/>
              <a:t>Example:</a:t>
            </a:r>
          </a:p>
          <a:p>
            <a:r>
              <a:rPr lang="en-US" sz="2800" dirty="0"/>
              <a:t>X-axis labels are diagonal.</a:t>
            </a:r>
          </a:p>
          <a:p>
            <a:endParaRPr lang="en-US" sz="2800" dirty="0">
              <a:solidFill>
                <a:schemeClr val="accent5">
                  <a:lumMod val="75000"/>
                </a:schemeClr>
              </a:solidFill>
            </a:endParaRPr>
          </a:p>
          <a:p>
            <a:r>
              <a:rPr lang="en-US" sz="2800" dirty="0">
                <a:solidFill>
                  <a:schemeClr val="accent4"/>
                </a:solidFill>
              </a:rPr>
              <a:t>Rating = 0</a:t>
            </a:r>
          </a:p>
        </p:txBody>
      </p:sp>
      <p:graphicFrame>
        <p:nvGraphicFramePr>
          <p:cNvPr id="7" name="Chart 6">
            <a:extLst>
              <a:ext uri="{FF2B5EF4-FFF2-40B4-BE49-F238E27FC236}">
                <a16:creationId xmlns:a16="http://schemas.microsoft.com/office/drawing/2014/main" id="{5DAEA315-D9A8-4F4C-8E48-2AA5BA208916}"/>
              </a:ext>
            </a:extLst>
          </p:cNvPr>
          <p:cNvGraphicFramePr/>
          <p:nvPr>
            <p:extLst>
              <p:ext uri="{D42A27DB-BD31-4B8C-83A1-F6EECF244321}">
                <p14:modId xmlns:p14="http://schemas.microsoft.com/office/powerpoint/2010/main" val="426760516"/>
              </p:ext>
            </p:extLst>
          </p:nvPr>
        </p:nvGraphicFramePr>
        <p:xfrm>
          <a:off x="5537200" y="1074121"/>
          <a:ext cx="6155267"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8" name="Title 2">
            <a:extLst>
              <a:ext uri="{FF2B5EF4-FFF2-40B4-BE49-F238E27FC236}">
                <a16:creationId xmlns:a16="http://schemas.microsoft.com/office/drawing/2014/main" id="{90A86219-591D-47FF-A0C6-46969F643A46}"/>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Text is horizontal </a:t>
            </a:r>
            <a:endParaRPr lang="en-US" dirty="0"/>
          </a:p>
        </p:txBody>
      </p:sp>
      <p:sp>
        <p:nvSpPr>
          <p:cNvPr id="2" name="Date Placeholder 1">
            <a:extLst>
              <a:ext uri="{FF2B5EF4-FFF2-40B4-BE49-F238E27FC236}">
                <a16:creationId xmlns:a16="http://schemas.microsoft.com/office/drawing/2014/main" id="{0113F71A-241C-4E0D-BFDF-102305DA424B}"/>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9067259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CEBC509-B82D-447B-AB17-04F114D16324}"/>
              </a:ext>
            </a:extLst>
          </p:cNvPr>
          <p:cNvSpPr/>
          <p:nvPr/>
        </p:nvSpPr>
        <p:spPr>
          <a:xfrm>
            <a:off x="426484" y="3784156"/>
            <a:ext cx="11765515" cy="1969770"/>
          </a:xfrm>
          <a:prstGeom prst="rect">
            <a:avLst/>
          </a:prstGeom>
        </p:spPr>
        <p:txBody>
          <a:bodyPr wrap="square">
            <a:spAutoFit/>
          </a:bodyPr>
          <a:lstStyle/>
          <a:p>
            <a:pPr>
              <a:spcAft>
                <a:spcPts val="600"/>
              </a:spcAft>
            </a:pPr>
            <a:r>
              <a:rPr lang="en-US" sz="2800" b="1" dirty="0"/>
              <a:t>Fully met </a:t>
            </a:r>
            <a:r>
              <a:rPr lang="en-US" sz="2800" dirty="0"/>
              <a:t>= Data are directly labeled so you don’t have to go back and forth between the data and a legend.</a:t>
            </a:r>
          </a:p>
          <a:p>
            <a:pPr>
              <a:spcAft>
                <a:spcPts val="600"/>
              </a:spcAft>
            </a:pPr>
            <a:r>
              <a:rPr lang="en-US" sz="2800" b="1" dirty="0"/>
              <a:t>Partially met </a:t>
            </a:r>
            <a:r>
              <a:rPr lang="en-US" sz="2800" dirty="0"/>
              <a:t>= Data are labeled directly but additional info appears in the legend.</a:t>
            </a:r>
          </a:p>
          <a:p>
            <a:pPr>
              <a:spcAft>
                <a:spcPts val="600"/>
              </a:spcAft>
            </a:pPr>
            <a:r>
              <a:rPr lang="en-US" sz="2800" b="1" dirty="0"/>
              <a:t>Not met </a:t>
            </a:r>
            <a:r>
              <a:rPr lang="en-US" sz="2800" dirty="0"/>
              <a:t>= Labels appear separate from the data, i.e. only in the legend.</a:t>
            </a:r>
          </a:p>
        </p:txBody>
      </p:sp>
      <p:sp>
        <p:nvSpPr>
          <p:cNvPr id="10" name="Title 2">
            <a:extLst>
              <a:ext uri="{FF2B5EF4-FFF2-40B4-BE49-F238E27FC236}">
                <a16:creationId xmlns:a16="http://schemas.microsoft.com/office/drawing/2014/main" id="{2D742FB2-988C-4D6A-AFDC-C514AA557650}"/>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Data are labeled directly</a:t>
            </a:r>
            <a:endParaRPr lang="en-US" dirty="0"/>
          </a:p>
        </p:txBody>
      </p:sp>
      <p:sp>
        <p:nvSpPr>
          <p:cNvPr id="11" name="Rectangle 10">
            <a:extLst>
              <a:ext uri="{FF2B5EF4-FFF2-40B4-BE49-F238E27FC236}">
                <a16:creationId xmlns:a16="http://schemas.microsoft.com/office/drawing/2014/main" id="{EF2FF40C-309B-4F9D-8C84-03D3BD0666EA}"/>
              </a:ext>
            </a:extLst>
          </p:cNvPr>
          <p:cNvSpPr/>
          <p:nvPr/>
        </p:nvSpPr>
        <p:spPr>
          <a:xfrm>
            <a:off x="426485" y="1296699"/>
            <a:ext cx="11057592" cy="2000548"/>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Position data labels near the data rather than in a separate legend (e.g., on top of or next to bars and next to lines). Eliminate/embed legends when possible because eye movement back and forth between the legend and the data can interrupt the brain’s attempts to interpret the graph.</a:t>
            </a:r>
            <a:endParaRPr lang="en-US" sz="2800" dirty="0"/>
          </a:p>
        </p:txBody>
      </p:sp>
      <p:sp>
        <p:nvSpPr>
          <p:cNvPr id="2" name="Date Placeholder 1">
            <a:extLst>
              <a:ext uri="{FF2B5EF4-FFF2-40B4-BE49-F238E27FC236}">
                <a16:creationId xmlns:a16="http://schemas.microsoft.com/office/drawing/2014/main" id="{F8FABEFA-2414-4C6B-BAF6-95CCC54AB644}"/>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914086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8121929-7644-4FF0-9720-789CDEF27ECE}"/>
              </a:ext>
            </a:extLst>
          </p:cNvPr>
          <p:cNvSpPr/>
          <p:nvPr/>
        </p:nvSpPr>
        <p:spPr>
          <a:xfrm>
            <a:off x="406821" y="2520767"/>
            <a:ext cx="3653902" cy="2677656"/>
          </a:xfrm>
          <a:prstGeom prst="rect">
            <a:avLst/>
          </a:prstGeom>
        </p:spPr>
        <p:txBody>
          <a:bodyPr wrap="square">
            <a:spAutoFit/>
          </a:bodyPr>
          <a:lstStyle/>
          <a:p>
            <a:r>
              <a:rPr lang="en-US" sz="2800" b="1" dirty="0"/>
              <a:t>Example:</a:t>
            </a:r>
          </a:p>
          <a:p>
            <a:r>
              <a:rPr lang="en-US" sz="2800" dirty="0"/>
              <a:t>Data are labeled directly but additional info appears in the legend.</a:t>
            </a:r>
          </a:p>
          <a:p>
            <a:endParaRPr lang="en-US" sz="2800" dirty="0">
              <a:solidFill>
                <a:schemeClr val="accent5">
                  <a:lumMod val="75000"/>
                </a:schemeClr>
              </a:solidFill>
            </a:endParaRPr>
          </a:p>
          <a:p>
            <a:r>
              <a:rPr lang="en-US" sz="2800" dirty="0">
                <a:solidFill>
                  <a:schemeClr val="accent4"/>
                </a:solidFill>
              </a:rPr>
              <a:t>Rating = 1</a:t>
            </a:r>
          </a:p>
        </p:txBody>
      </p:sp>
      <p:cxnSp>
        <p:nvCxnSpPr>
          <p:cNvPr id="7" name="Straight Arrow Connector 6">
            <a:extLst>
              <a:ext uri="{FF2B5EF4-FFF2-40B4-BE49-F238E27FC236}">
                <a16:creationId xmlns:a16="http://schemas.microsoft.com/office/drawing/2014/main" id="{8CB51580-30BF-4837-A6EF-BA4F0A9E1EC0}"/>
              </a:ext>
            </a:extLst>
          </p:cNvPr>
          <p:cNvCxnSpPr>
            <a:cxnSpLocks/>
          </p:cNvCxnSpPr>
          <p:nvPr/>
        </p:nvCxnSpPr>
        <p:spPr>
          <a:xfrm>
            <a:off x="3156155" y="3687097"/>
            <a:ext cx="2296376" cy="172498"/>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848ADB5B-648C-4753-A399-05E86BBF65F1}"/>
              </a:ext>
            </a:extLst>
          </p:cNvPr>
          <p:cNvCxnSpPr>
            <a:cxnSpLocks/>
          </p:cNvCxnSpPr>
          <p:nvPr/>
        </p:nvCxnSpPr>
        <p:spPr>
          <a:xfrm flipV="1">
            <a:off x="3932903" y="3068758"/>
            <a:ext cx="2882762" cy="205738"/>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1" name="Chart 10">
            <a:extLst>
              <a:ext uri="{FF2B5EF4-FFF2-40B4-BE49-F238E27FC236}">
                <a16:creationId xmlns:a16="http://schemas.microsoft.com/office/drawing/2014/main" id="{B6C0A9E9-71B7-4281-8C01-1C4908E88B90}"/>
              </a:ext>
            </a:extLst>
          </p:cNvPr>
          <p:cNvGraphicFramePr/>
          <p:nvPr>
            <p:extLst>
              <p:ext uri="{D42A27DB-BD31-4B8C-83A1-F6EECF244321}">
                <p14:modId xmlns:p14="http://schemas.microsoft.com/office/powerpoint/2010/main" val="3405639250"/>
              </p:ext>
            </p:extLst>
          </p:nvPr>
        </p:nvGraphicFramePr>
        <p:xfrm>
          <a:off x="5230550" y="1823680"/>
          <a:ext cx="6874933" cy="4477201"/>
        </p:xfrm>
        <a:graphic>
          <a:graphicData uri="http://schemas.openxmlformats.org/drawingml/2006/chart">
            <c:chart xmlns:c="http://schemas.openxmlformats.org/drawingml/2006/chart" xmlns:r="http://schemas.openxmlformats.org/officeDocument/2006/relationships" r:id="rId3"/>
          </a:graphicData>
        </a:graphic>
      </p:graphicFrame>
      <p:sp>
        <p:nvSpPr>
          <p:cNvPr id="10" name="Title 2">
            <a:extLst>
              <a:ext uri="{FF2B5EF4-FFF2-40B4-BE49-F238E27FC236}">
                <a16:creationId xmlns:a16="http://schemas.microsoft.com/office/drawing/2014/main" id="{ACDDEBF2-7AAC-4166-956D-81B043A0E77A}"/>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Data are labeled directly</a:t>
            </a:r>
            <a:endParaRPr lang="en-US" dirty="0"/>
          </a:p>
        </p:txBody>
      </p:sp>
      <p:sp>
        <p:nvSpPr>
          <p:cNvPr id="2" name="Date Placeholder 1">
            <a:extLst>
              <a:ext uri="{FF2B5EF4-FFF2-40B4-BE49-F238E27FC236}">
                <a16:creationId xmlns:a16="http://schemas.microsoft.com/office/drawing/2014/main" id="{BCF3430E-BD31-45E0-B72C-CFB467311DF5}"/>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9874768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7F713ED-694D-4455-8C36-C9BB26931FED}"/>
              </a:ext>
            </a:extLst>
          </p:cNvPr>
          <p:cNvSpPr/>
          <p:nvPr/>
        </p:nvSpPr>
        <p:spPr>
          <a:xfrm>
            <a:off x="426485" y="3351303"/>
            <a:ext cx="11353801" cy="1538883"/>
          </a:xfrm>
          <a:prstGeom prst="rect">
            <a:avLst/>
          </a:prstGeom>
        </p:spPr>
        <p:txBody>
          <a:bodyPr wrap="square">
            <a:spAutoFit/>
          </a:bodyPr>
          <a:lstStyle/>
          <a:p>
            <a:pPr>
              <a:spcAft>
                <a:spcPts val="600"/>
              </a:spcAft>
            </a:pPr>
            <a:r>
              <a:rPr lang="en-US" sz="2800" b="1" dirty="0"/>
              <a:t>Fully met </a:t>
            </a:r>
            <a:r>
              <a:rPr lang="en-US" sz="2800" dirty="0"/>
              <a:t>= Labels are not redundant. </a:t>
            </a:r>
          </a:p>
          <a:p>
            <a:pPr>
              <a:spcAft>
                <a:spcPts val="600"/>
              </a:spcAft>
            </a:pPr>
            <a:r>
              <a:rPr lang="en-US" sz="2800" b="1" dirty="0"/>
              <a:t>Partially met </a:t>
            </a:r>
            <a:r>
              <a:rPr lang="en-US" sz="2800" dirty="0"/>
              <a:t>= Some redundancy has been removed, but not all.</a:t>
            </a:r>
          </a:p>
          <a:p>
            <a:pPr>
              <a:spcAft>
                <a:spcPts val="600"/>
              </a:spcAft>
            </a:pPr>
            <a:r>
              <a:rPr lang="en-US" sz="2800" b="1" dirty="0"/>
              <a:t>Not met </a:t>
            </a:r>
            <a:r>
              <a:rPr lang="en-US" sz="2800" dirty="0"/>
              <a:t>= Labels are redundant and make it difficult to read the graph.</a:t>
            </a:r>
          </a:p>
        </p:txBody>
      </p:sp>
      <p:sp>
        <p:nvSpPr>
          <p:cNvPr id="8" name="Rectangle 7">
            <a:extLst>
              <a:ext uri="{FF2B5EF4-FFF2-40B4-BE49-F238E27FC236}">
                <a16:creationId xmlns:a16="http://schemas.microsoft.com/office/drawing/2014/main" id="{53526AAC-C57E-4250-9462-2CDDF77ECD5F}"/>
              </a:ext>
            </a:extLst>
          </p:cNvPr>
          <p:cNvSpPr/>
          <p:nvPr/>
        </p:nvSpPr>
        <p:spPr>
          <a:xfrm>
            <a:off x="426485" y="5226513"/>
            <a:ext cx="11353801" cy="954107"/>
          </a:xfrm>
          <a:prstGeom prst="rect">
            <a:avLst/>
          </a:prstGeom>
        </p:spPr>
        <p:txBody>
          <a:bodyPr wrap="square">
            <a:spAutoFit/>
          </a:bodyPr>
          <a:lstStyle/>
          <a:p>
            <a:r>
              <a:rPr lang="en-US" sz="2800" dirty="0">
                <a:solidFill>
                  <a:schemeClr val="accent4"/>
                </a:solidFill>
              </a:rPr>
              <a:t>* Warning - This is one that people commonly rate higher because they don’t mind the redundancy. Don’t do this. </a:t>
            </a:r>
          </a:p>
        </p:txBody>
      </p:sp>
      <p:sp>
        <p:nvSpPr>
          <p:cNvPr id="11" name="Title 2">
            <a:extLst>
              <a:ext uri="{FF2B5EF4-FFF2-40B4-BE49-F238E27FC236}">
                <a16:creationId xmlns:a16="http://schemas.microsoft.com/office/drawing/2014/main" id="{5610D1C5-338F-4D62-A09D-86E83B884C18}"/>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Labels are used sparingly</a:t>
            </a:r>
            <a:endParaRPr lang="en-US" dirty="0"/>
          </a:p>
        </p:txBody>
      </p:sp>
      <p:sp>
        <p:nvSpPr>
          <p:cNvPr id="12" name="Rectangle 11">
            <a:extLst>
              <a:ext uri="{FF2B5EF4-FFF2-40B4-BE49-F238E27FC236}">
                <a16:creationId xmlns:a16="http://schemas.microsoft.com/office/drawing/2014/main" id="{CDAF7CE2-6BF6-4AE8-BFB7-E56054CD28D6}"/>
              </a:ext>
            </a:extLst>
          </p:cNvPr>
          <p:cNvSpPr/>
          <p:nvPr/>
        </p:nvSpPr>
        <p:spPr>
          <a:xfrm>
            <a:off x="426485" y="1296699"/>
            <a:ext cx="11260372" cy="1261884"/>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Focus attention by removing the redundancy. For example, in line charts, label every other year on an axis. Do not add numeric labels </a:t>
            </a:r>
            <a:r>
              <a:rPr lang="en-US" sz="2400" b="1" dirty="0"/>
              <a:t>and</a:t>
            </a:r>
            <a:r>
              <a:rPr lang="en-US" sz="2400" dirty="0"/>
              <a:t> use a y-axis scale, since this is redundant.</a:t>
            </a:r>
            <a:endParaRPr lang="en-US" sz="2800" dirty="0"/>
          </a:p>
        </p:txBody>
      </p:sp>
      <p:sp>
        <p:nvSpPr>
          <p:cNvPr id="2" name="Date Placeholder 1">
            <a:extLst>
              <a:ext uri="{FF2B5EF4-FFF2-40B4-BE49-F238E27FC236}">
                <a16:creationId xmlns:a16="http://schemas.microsoft.com/office/drawing/2014/main" id="{0F832CC4-2CDF-4001-B9A0-6E3E53608836}"/>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981590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DA0B06-76C2-4A3F-ABFD-8E009B732F01}"/>
              </a:ext>
            </a:extLst>
          </p:cNvPr>
          <p:cNvSpPr/>
          <p:nvPr/>
        </p:nvSpPr>
        <p:spPr>
          <a:xfrm>
            <a:off x="426484" y="2418274"/>
            <a:ext cx="3889877" cy="2677656"/>
          </a:xfrm>
          <a:prstGeom prst="rect">
            <a:avLst/>
          </a:prstGeom>
        </p:spPr>
        <p:txBody>
          <a:bodyPr wrap="square" anchor="t">
            <a:spAutoFit/>
          </a:bodyPr>
          <a:lstStyle/>
          <a:p>
            <a:r>
              <a:rPr lang="en-US" sz="2800" b="1" dirty="0"/>
              <a:t>Example:</a:t>
            </a:r>
          </a:p>
          <a:p>
            <a:r>
              <a:rPr lang="en-US" sz="2800" dirty="0">
                <a:ea typeface="Roboto Condensed"/>
              </a:rPr>
              <a:t>Some redundancy has been removed but x-axis includes every year.</a:t>
            </a:r>
          </a:p>
          <a:p>
            <a:endParaRPr lang="en-US" sz="2800" dirty="0">
              <a:solidFill>
                <a:schemeClr val="accent5">
                  <a:lumMod val="75000"/>
                </a:schemeClr>
              </a:solidFill>
            </a:endParaRPr>
          </a:p>
          <a:p>
            <a:r>
              <a:rPr lang="en-US" sz="2800" dirty="0">
                <a:solidFill>
                  <a:schemeClr val="accent4"/>
                </a:solidFill>
              </a:rPr>
              <a:t>Rating = </a:t>
            </a:r>
            <a:r>
              <a:rPr lang="en-US" sz="2800" dirty="0">
                <a:solidFill>
                  <a:schemeClr val="accent4"/>
                </a:solidFill>
                <a:ea typeface="Roboto Condensed"/>
              </a:rPr>
              <a:t>1</a:t>
            </a:r>
          </a:p>
        </p:txBody>
      </p:sp>
      <p:sp>
        <p:nvSpPr>
          <p:cNvPr id="9" name="Title 2">
            <a:extLst>
              <a:ext uri="{FF2B5EF4-FFF2-40B4-BE49-F238E27FC236}">
                <a16:creationId xmlns:a16="http://schemas.microsoft.com/office/drawing/2014/main" id="{AFCC078A-9169-4DF6-B3E3-782B1A108C20}"/>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Text: </a:t>
            </a:r>
            <a:br>
              <a:rPr lang="en-US" dirty="0"/>
            </a:br>
            <a:r>
              <a:rPr lang="en-US" sz="2800" b="1" dirty="0">
                <a:solidFill>
                  <a:srgbClr val="000000"/>
                </a:solidFill>
                <a:latin typeface="Open Sans" panose="020B0606030504020204" pitchFamily="34" charset="0"/>
                <a:ea typeface="Times New Roman" panose="02020603050405020304" pitchFamily="18" charset="0"/>
              </a:rPr>
              <a:t>Labels are used sparingly</a:t>
            </a:r>
            <a:endParaRPr lang="en-US" dirty="0"/>
          </a:p>
        </p:txBody>
      </p:sp>
      <p:sp>
        <p:nvSpPr>
          <p:cNvPr id="2" name="Date Placeholder 1">
            <a:extLst>
              <a:ext uri="{FF2B5EF4-FFF2-40B4-BE49-F238E27FC236}">
                <a16:creationId xmlns:a16="http://schemas.microsoft.com/office/drawing/2014/main" id="{622F3C7E-3CCE-4000-893D-1825942D27EF}"/>
              </a:ext>
            </a:extLst>
          </p:cNvPr>
          <p:cNvSpPr>
            <a:spLocks noGrp="1"/>
          </p:cNvSpPr>
          <p:nvPr>
            <p:ph type="dt" sz="half" idx="10"/>
          </p:nvPr>
        </p:nvSpPr>
        <p:spPr/>
        <p:txBody>
          <a:bodyPr/>
          <a:lstStyle/>
          <a:p>
            <a:r>
              <a:rPr lang="en-US"/>
              <a:t>(c) Sanjines, Evergreen, &amp; Lyons</a:t>
            </a:r>
            <a:endParaRPr lang="en-US" dirty="0"/>
          </a:p>
        </p:txBody>
      </p:sp>
      <p:pic>
        <p:nvPicPr>
          <p:cNvPr id="16" name="Picture 16" descr="A screenshot of a cell phone&#10;&#10;Description generated with very high confidence">
            <a:extLst>
              <a:ext uri="{FF2B5EF4-FFF2-40B4-BE49-F238E27FC236}">
                <a16:creationId xmlns:a16="http://schemas.microsoft.com/office/drawing/2014/main" id="{17FC6995-23C9-49D5-BF72-DED9E8BC6A11}"/>
              </a:ext>
            </a:extLst>
          </p:cNvPr>
          <p:cNvPicPr>
            <a:picLocks noChangeAspect="1"/>
          </p:cNvPicPr>
          <p:nvPr/>
        </p:nvPicPr>
        <p:blipFill>
          <a:blip r:embed="rId3"/>
          <a:stretch>
            <a:fillRect/>
          </a:stretch>
        </p:blipFill>
        <p:spPr>
          <a:xfrm>
            <a:off x="5707504" y="2236788"/>
            <a:ext cx="6341621" cy="4332287"/>
          </a:xfrm>
          <a:prstGeom prst="rect">
            <a:avLst/>
          </a:prstGeom>
        </p:spPr>
      </p:pic>
      <p:sp>
        <p:nvSpPr>
          <p:cNvPr id="19" name="TextBox 18">
            <a:extLst>
              <a:ext uri="{FF2B5EF4-FFF2-40B4-BE49-F238E27FC236}">
                <a16:creationId xmlns:a16="http://schemas.microsoft.com/office/drawing/2014/main" id="{2DF4FF28-6917-408D-B913-6E01F668BF1D}"/>
              </a:ext>
            </a:extLst>
          </p:cNvPr>
          <p:cNvSpPr txBox="1"/>
          <p:nvPr/>
        </p:nvSpPr>
        <p:spPr>
          <a:xfrm>
            <a:off x="5707502" y="1409700"/>
            <a:ext cx="5901243" cy="67710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More parents drink coffee.</a:t>
            </a:r>
            <a:endParaRPr lang="en-US" sz="2000" b="1" dirty="0">
              <a:ea typeface="Roboto Condensed"/>
            </a:endParaRPr>
          </a:p>
          <a:p>
            <a:r>
              <a:rPr lang="en-US" dirty="0">
                <a:ea typeface="Roboto Condensed"/>
              </a:rPr>
              <a:t>Percent of parents who report drinking coffee every morning.  </a:t>
            </a:r>
          </a:p>
        </p:txBody>
      </p:sp>
    </p:spTree>
    <p:extLst>
      <p:ext uri="{BB962C8B-B14F-4D97-AF65-F5344CB8AC3E}">
        <p14:creationId xmlns:p14="http://schemas.microsoft.com/office/powerpoint/2010/main" val="12169817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CCE81DD-AE2C-472E-9B32-9D815B1AB855}"/>
              </a:ext>
            </a:extLst>
          </p:cNvPr>
          <p:cNvSpPr>
            <a:spLocks noGrp="1"/>
          </p:cNvSpPr>
          <p:nvPr>
            <p:ph type="title"/>
          </p:nvPr>
        </p:nvSpPr>
        <p:spPr>
          <a:xfrm>
            <a:off x="1640176" y="2210128"/>
            <a:ext cx="10039927" cy="1143000"/>
          </a:xfrm>
        </p:spPr>
        <p:txBody>
          <a:bodyPr>
            <a:noAutofit/>
          </a:bodyPr>
          <a:lstStyle/>
          <a:p>
            <a:r>
              <a:rPr lang="en-US" sz="6000" dirty="0"/>
              <a:t>Let’s walk through the checkpoints in </a:t>
            </a:r>
            <a:br>
              <a:rPr lang="en-US" sz="11500" dirty="0"/>
            </a:br>
            <a:r>
              <a:rPr lang="en-US" sz="11500" dirty="0"/>
              <a:t>Arrangement</a:t>
            </a:r>
          </a:p>
        </p:txBody>
      </p:sp>
    </p:spTree>
    <p:extLst>
      <p:ext uri="{BB962C8B-B14F-4D97-AF65-F5344CB8AC3E}">
        <p14:creationId xmlns:p14="http://schemas.microsoft.com/office/powerpoint/2010/main" val="15657040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6B82F42-51CB-45A7-AECB-7BB65ECDBF96}"/>
              </a:ext>
            </a:extLst>
          </p:cNvPr>
          <p:cNvSpPr/>
          <p:nvPr/>
        </p:nvSpPr>
        <p:spPr>
          <a:xfrm>
            <a:off x="426485" y="1296699"/>
            <a:ext cx="8674127" cy="2739211"/>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A viewer should be able measure the length or area of the graph with a ruler and find that it matches the relationship in the underlying data. </a:t>
            </a:r>
            <a:br>
              <a:rPr lang="en-US" sz="2400" dirty="0"/>
            </a:br>
            <a:r>
              <a:rPr lang="en-US" sz="2400" dirty="0"/>
              <a:t>Y-axis scales should be appropriate. Bar charts start axes at 0. Other graphs can have a minimum and maximum scale that reflects what should be an accurate interpretation of the data (e.g., the stock market ticker should not start at 0 or we won’t see a meaningful pattern).</a:t>
            </a:r>
            <a:endParaRPr lang="en-US" sz="2800" dirty="0"/>
          </a:p>
        </p:txBody>
      </p:sp>
      <p:cxnSp>
        <p:nvCxnSpPr>
          <p:cNvPr id="9" name="Straight Arrow Connector 8">
            <a:extLst>
              <a:ext uri="{FF2B5EF4-FFF2-40B4-BE49-F238E27FC236}">
                <a16:creationId xmlns:a16="http://schemas.microsoft.com/office/drawing/2014/main" id="{2F7BE8D4-A918-4B2C-9BCE-E6E0714A60CB}"/>
              </a:ext>
            </a:extLst>
          </p:cNvPr>
          <p:cNvCxnSpPr>
            <a:cxnSpLocks/>
          </p:cNvCxnSpPr>
          <p:nvPr/>
        </p:nvCxnSpPr>
        <p:spPr>
          <a:xfrm flipV="1">
            <a:off x="8714267" y="2005781"/>
            <a:ext cx="685371" cy="304800"/>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364552A1-8D90-4227-8807-A960238BA54A}"/>
              </a:ext>
            </a:extLst>
          </p:cNvPr>
          <p:cNvSpPr/>
          <p:nvPr/>
        </p:nvSpPr>
        <p:spPr>
          <a:xfrm>
            <a:off x="426485" y="4216418"/>
            <a:ext cx="11353801" cy="2400657"/>
          </a:xfrm>
          <a:prstGeom prst="rect">
            <a:avLst/>
          </a:prstGeom>
        </p:spPr>
        <p:txBody>
          <a:bodyPr wrap="square">
            <a:spAutoFit/>
          </a:bodyPr>
          <a:lstStyle/>
          <a:p>
            <a:pPr>
              <a:spcAft>
                <a:spcPts val="600"/>
              </a:spcAft>
            </a:pPr>
            <a:r>
              <a:rPr lang="en-US" sz="2800" b="1" dirty="0"/>
              <a:t>Fully met </a:t>
            </a:r>
            <a:r>
              <a:rPr lang="en-US" sz="2800" dirty="0"/>
              <a:t>= Bar chart axes start at 0 </a:t>
            </a:r>
            <a:r>
              <a:rPr lang="en-US" sz="2800" b="1" dirty="0"/>
              <a:t>and/or</a:t>
            </a:r>
            <a:r>
              <a:rPr lang="en-US" sz="2800" dirty="0"/>
              <a:t> graph lengths or area match the relationships in the data.</a:t>
            </a:r>
          </a:p>
          <a:p>
            <a:pPr>
              <a:spcAft>
                <a:spcPts val="600"/>
              </a:spcAft>
            </a:pPr>
            <a:r>
              <a:rPr lang="en-US" sz="2800" b="1" dirty="0"/>
              <a:t>Partially met </a:t>
            </a:r>
            <a:r>
              <a:rPr lang="en-US" sz="2800" dirty="0"/>
              <a:t>= This is often either not met or fully met.</a:t>
            </a:r>
          </a:p>
          <a:p>
            <a:pPr>
              <a:spcAft>
                <a:spcPts val="600"/>
              </a:spcAft>
            </a:pPr>
            <a:r>
              <a:rPr lang="en-US" sz="2800" b="1" dirty="0"/>
              <a:t>Not met </a:t>
            </a:r>
            <a:r>
              <a:rPr lang="en-US" sz="2800" dirty="0"/>
              <a:t>= Bar chart axes don’t start at 0 </a:t>
            </a:r>
            <a:r>
              <a:rPr lang="en-US" sz="2800" b="1" dirty="0"/>
              <a:t>or</a:t>
            </a:r>
            <a:r>
              <a:rPr lang="en-US" sz="2800" dirty="0"/>
              <a:t> the proportions don’t match the data.</a:t>
            </a:r>
          </a:p>
        </p:txBody>
      </p:sp>
      <p:sp>
        <p:nvSpPr>
          <p:cNvPr id="5" name="Rectangle 4">
            <a:extLst>
              <a:ext uri="{FF2B5EF4-FFF2-40B4-BE49-F238E27FC236}">
                <a16:creationId xmlns:a16="http://schemas.microsoft.com/office/drawing/2014/main" id="{40C7B9E8-8300-4216-B056-631384E640B3}"/>
              </a:ext>
            </a:extLst>
          </p:cNvPr>
          <p:cNvSpPr/>
          <p:nvPr/>
        </p:nvSpPr>
        <p:spPr>
          <a:xfrm>
            <a:off x="9399638" y="1706298"/>
            <a:ext cx="2553569" cy="2246769"/>
          </a:xfrm>
          <a:prstGeom prst="rect">
            <a:avLst/>
          </a:prstGeom>
        </p:spPr>
        <p:txBody>
          <a:bodyPr wrap="square">
            <a:spAutoFit/>
          </a:bodyPr>
          <a:lstStyle/>
          <a:p>
            <a:r>
              <a:rPr lang="en-US" sz="2800" b="1" dirty="0">
                <a:solidFill>
                  <a:schemeClr val="accent4"/>
                </a:solidFill>
              </a:rPr>
              <a:t>Example: a bar that’s 40% should be about half the size of a bar that’s 80%...</a:t>
            </a:r>
          </a:p>
        </p:txBody>
      </p:sp>
      <p:sp>
        <p:nvSpPr>
          <p:cNvPr id="10" name="Title 2">
            <a:extLst>
              <a:ext uri="{FF2B5EF4-FFF2-40B4-BE49-F238E27FC236}">
                <a16:creationId xmlns:a16="http://schemas.microsoft.com/office/drawing/2014/main" id="{88585A94-A79F-4A4F-A3F1-D2A09CEB65B8}"/>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Proportions are accurate</a:t>
            </a:r>
            <a:endParaRPr lang="en-US" dirty="0"/>
          </a:p>
        </p:txBody>
      </p:sp>
      <p:sp>
        <p:nvSpPr>
          <p:cNvPr id="6" name="Date Placeholder 5">
            <a:extLst>
              <a:ext uri="{FF2B5EF4-FFF2-40B4-BE49-F238E27FC236}">
                <a16:creationId xmlns:a16="http://schemas.microsoft.com/office/drawing/2014/main" id="{9510FCF4-AA90-43A5-BD4B-3A0853FA960F}"/>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6750362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ADC9F0FE-87C2-40B1-9BF6-7AC607A40381}"/>
              </a:ext>
            </a:extLst>
          </p:cNvPr>
          <p:cNvSpPr/>
          <p:nvPr/>
        </p:nvSpPr>
        <p:spPr>
          <a:xfrm>
            <a:off x="4478865" y="1854200"/>
            <a:ext cx="7391400" cy="4072466"/>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1DA5662-5D08-4C68-B372-939D9BA6929B}"/>
              </a:ext>
            </a:extLst>
          </p:cNvPr>
          <p:cNvSpPr/>
          <p:nvPr/>
        </p:nvSpPr>
        <p:spPr>
          <a:xfrm>
            <a:off x="426485" y="2021676"/>
            <a:ext cx="3973357" cy="3108543"/>
          </a:xfrm>
          <a:prstGeom prst="rect">
            <a:avLst/>
          </a:prstGeom>
        </p:spPr>
        <p:txBody>
          <a:bodyPr wrap="square">
            <a:spAutoFit/>
          </a:bodyPr>
          <a:lstStyle/>
          <a:p>
            <a:r>
              <a:rPr lang="en-US" sz="2800" b="1" dirty="0"/>
              <a:t>Example:</a:t>
            </a:r>
          </a:p>
          <a:p>
            <a:r>
              <a:rPr lang="en-US" sz="2800" dirty="0"/>
              <a:t>The proportions don’t match the underlying data, i.e. 15% are two different sizes, 20% is giant…</a:t>
            </a:r>
          </a:p>
          <a:p>
            <a:endParaRPr lang="en-US" sz="2800" dirty="0">
              <a:solidFill>
                <a:schemeClr val="accent5">
                  <a:lumMod val="75000"/>
                </a:schemeClr>
              </a:solidFill>
            </a:endParaRPr>
          </a:p>
          <a:p>
            <a:r>
              <a:rPr lang="en-US" sz="2800" dirty="0">
                <a:solidFill>
                  <a:schemeClr val="accent4"/>
                </a:solidFill>
              </a:rPr>
              <a:t>Rating = 0</a:t>
            </a:r>
          </a:p>
        </p:txBody>
      </p:sp>
      <p:grpSp>
        <p:nvGrpSpPr>
          <p:cNvPr id="24" name="Group 23">
            <a:extLst>
              <a:ext uri="{FF2B5EF4-FFF2-40B4-BE49-F238E27FC236}">
                <a16:creationId xmlns:a16="http://schemas.microsoft.com/office/drawing/2014/main" id="{0FE80B64-9C53-42E1-A098-3A2B19DAE96D}"/>
              </a:ext>
            </a:extLst>
          </p:cNvPr>
          <p:cNvGrpSpPr/>
          <p:nvPr/>
        </p:nvGrpSpPr>
        <p:grpSpPr>
          <a:xfrm>
            <a:off x="4948768" y="2545023"/>
            <a:ext cx="6451595" cy="2690821"/>
            <a:chOff x="5475927" y="2675466"/>
            <a:chExt cx="6451595" cy="2690821"/>
          </a:xfrm>
        </p:grpSpPr>
        <p:cxnSp>
          <p:nvCxnSpPr>
            <p:cNvPr id="11" name="Straight Connector 10">
              <a:extLst>
                <a:ext uri="{FF2B5EF4-FFF2-40B4-BE49-F238E27FC236}">
                  <a16:creationId xmlns:a16="http://schemas.microsoft.com/office/drawing/2014/main" id="{CF124349-68CE-4C17-BEDD-7A460CDEC8F7}"/>
                </a:ext>
              </a:extLst>
            </p:cNvPr>
            <p:cNvCxnSpPr>
              <a:cxnSpLocks/>
            </p:cNvCxnSpPr>
            <p:nvPr/>
          </p:nvCxnSpPr>
          <p:spPr>
            <a:xfrm>
              <a:off x="6424194" y="4079928"/>
              <a:ext cx="0" cy="812800"/>
            </a:xfrm>
            <a:prstGeom prst="line">
              <a:avLst/>
            </a:prstGeom>
            <a:ln w="571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A263B2E-756E-430A-A391-5166985622B3}"/>
                </a:ext>
              </a:extLst>
            </p:cNvPr>
            <p:cNvCxnSpPr>
              <a:cxnSpLocks/>
            </p:cNvCxnSpPr>
            <p:nvPr/>
          </p:nvCxnSpPr>
          <p:spPr>
            <a:xfrm>
              <a:off x="8195138" y="4079928"/>
              <a:ext cx="0" cy="812800"/>
            </a:xfrm>
            <a:prstGeom prst="line">
              <a:avLst/>
            </a:prstGeom>
            <a:ln w="571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7AA4AEF-A757-4755-8E3D-82D89071A16C}"/>
                </a:ext>
              </a:extLst>
            </p:cNvPr>
            <p:cNvCxnSpPr>
              <a:cxnSpLocks/>
            </p:cNvCxnSpPr>
            <p:nvPr/>
          </p:nvCxnSpPr>
          <p:spPr>
            <a:xfrm>
              <a:off x="9808853" y="4079928"/>
              <a:ext cx="0" cy="812800"/>
            </a:xfrm>
            <a:prstGeom prst="line">
              <a:avLst/>
            </a:prstGeom>
            <a:ln w="571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B36BA99-B499-40DE-B882-EB70AD90C713}"/>
                </a:ext>
              </a:extLst>
            </p:cNvPr>
            <p:cNvCxnSpPr>
              <a:cxnSpLocks/>
            </p:cNvCxnSpPr>
            <p:nvPr/>
          </p:nvCxnSpPr>
          <p:spPr>
            <a:xfrm>
              <a:off x="11179449" y="4079928"/>
              <a:ext cx="0" cy="812800"/>
            </a:xfrm>
            <a:prstGeom prst="line">
              <a:avLst/>
            </a:prstGeom>
            <a:ln w="571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72658234-93D1-4921-8235-A1ABE9C204DC}"/>
                </a:ext>
              </a:extLst>
            </p:cNvPr>
            <p:cNvGrpSpPr/>
            <p:nvPr/>
          </p:nvGrpSpPr>
          <p:grpSpPr>
            <a:xfrm>
              <a:off x="5475927" y="2675466"/>
              <a:ext cx="6131873" cy="1896534"/>
              <a:chOff x="5247327" y="2480733"/>
              <a:chExt cx="6131873" cy="1896534"/>
            </a:xfrm>
          </p:grpSpPr>
          <p:sp>
            <p:nvSpPr>
              <p:cNvPr id="2" name="Oval 1">
                <a:extLst>
                  <a:ext uri="{FF2B5EF4-FFF2-40B4-BE49-F238E27FC236}">
                    <a16:creationId xmlns:a16="http://schemas.microsoft.com/office/drawing/2014/main" id="{EC38D2AF-1713-4A82-9E24-9BC5B28412CF}"/>
                  </a:ext>
                </a:extLst>
              </p:cNvPr>
              <p:cNvSpPr>
                <a:spLocks noChangeAspect="1"/>
              </p:cNvSpPr>
              <p:nvPr/>
            </p:nvSpPr>
            <p:spPr>
              <a:xfrm>
                <a:off x="5247327" y="2480733"/>
                <a:ext cx="1896534" cy="189653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AEC769EE-442C-4B95-ACEB-3156CDB94F7E}"/>
                  </a:ext>
                </a:extLst>
              </p:cNvPr>
              <p:cNvSpPr>
                <a:spLocks noChangeAspect="1"/>
              </p:cNvSpPr>
              <p:nvPr/>
            </p:nvSpPr>
            <p:spPr>
              <a:xfrm>
                <a:off x="7284971" y="3014133"/>
                <a:ext cx="1363134" cy="13631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D7F8D3E0-BD09-452B-86A5-FD34830BA5F6}"/>
                  </a:ext>
                </a:extLst>
              </p:cNvPr>
              <p:cNvSpPr>
                <a:spLocks noChangeAspect="1"/>
              </p:cNvSpPr>
              <p:nvPr/>
            </p:nvSpPr>
            <p:spPr>
              <a:xfrm>
                <a:off x="8789215" y="2794000"/>
                <a:ext cx="1583267" cy="15832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5FB77D7-13FB-4D31-863F-7D4A182CD27B}"/>
                  </a:ext>
                </a:extLst>
              </p:cNvPr>
              <p:cNvSpPr>
                <a:spLocks noChangeAspect="1"/>
              </p:cNvSpPr>
              <p:nvPr/>
            </p:nvSpPr>
            <p:spPr>
              <a:xfrm>
                <a:off x="10513591" y="3511658"/>
                <a:ext cx="865609" cy="86560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a:extLst>
                <a:ext uri="{FF2B5EF4-FFF2-40B4-BE49-F238E27FC236}">
                  <a16:creationId xmlns:a16="http://schemas.microsoft.com/office/drawing/2014/main" id="{BB7BD3EA-1568-4E3E-B740-8ABE5E4383F5}"/>
                </a:ext>
              </a:extLst>
            </p:cNvPr>
            <p:cNvSpPr txBox="1"/>
            <p:nvPr/>
          </p:nvSpPr>
          <p:spPr>
            <a:xfrm>
              <a:off x="6282270" y="2916478"/>
              <a:ext cx="937788" cy="584775"/>
            </a:xfrm>
            <a:prstGeom prst="rect">
              <a:avLst/>
            </a:prstGeom>
            <a:noFill/>
          </p:spPr>
          <p:txBody>
            <a:bodyPr wrap="square" rtlCol="0">
              <a:spAutoFit/>
            </a:bodyPr>
            <a:lstStyle/>
            <a:p>
              <a:r>
                <a:rPr lang="en-US" sz="3200" b="1" dirty="0">
                  <a:solidFill>
                    <a:schemeClr val="bg1"/>
                  </a:solidFill>
                </a:rPr>
                <a:t>20%</a:t>
              </a:r>
            </a:p>
          </p:txBody>
        </p:sp>
        <p:sp>
          <p:nvSpPr>
            <p:cNvPr id="17" name="TextBox 16">
              <a:extLst>
                <a:ext uri="{FF2B5EF4-FFF2-40B4-BE49-F238E27FC236}">
                  <a16:creationId xmlns:a16="http://schemas.microsoft.com/office/drawing/2014/main" id="{14322CEF-0096-47AD-BC16-D1560575B432}"/>
                </a:ext>
              </a:extLst>
            </p:cNvPr>
            <p:cNvSpPr txBox="1"/>
            <p:nvPr/>
          </p:nvSpPr>
          <p:spPr>
            <a:xfrm>
              <a:off x="7927624" y="3331345"/>
              <a:ext cx="937788" cy="584775"/>
            </a:xfrm>
            <a:prstGeom prst="rect">
              <a:avLst/>
            </a:prstGeom>
            <a:noFill/>
          </p:spPr>
          <p:txBody>
            <a:bodyPr wrap="square" rtlCol="0">
              <a:spAutoFit/>
            </a:bodyPr>
            <a:lstStyle/>
            <a:p>
              <a:r>
                <a:rPr lang="en-US" sz="3200" b="1" dirty="0">
                  <a:solidFill>
                    <a:schemeClr val="bg1"/>
                  </a:solidFill>
                </a:rPr>
                <a:t>15%</a:t>
              </a:r>
            </a:p>
          </p:txBody>
        </p:sp>
        <p:sp>
          <p:nvSpPr>
            <p:cNvPr id="18" name="TextBox 17">
              <a:extLst>
                <a:ext uri="{FF2B5EF4-FFF2-40B4-BE49-F238E27FC236}">
                  <a16:creationId xmlns:a16="http://schemas.microsoft.com/office/drawing/2014/main" id="{D35FD968-BFB5-4F88-AF2B-C12334A2725B}"/>
                </a:ext>
              </a:extLst>
            </p:cNvPr>
            <p:cNvSpPr txBox="1"/>
            <p:nvPr/>
          </p:nvSpPr>
          <p:spPr>
            <a:xfrm>
              <a:off x="9584271" y="3121616"/>
              <a:ext cx="937788" cy="584775"/>
            </a:xfrm>
            <a:prstGeom prst="rect">
              <a:avLst/>
            </a:prstGeom>
            <a:noFill/>
          </p:spPr>
          <p:txBody>
            <a:bodyPr wrap="square" rtlCol="0">
              <a:spAutoFit/>
            </a:bodyPr>
            <a:lstStyle/>
            <a:p>
              <a:r>
                <a:rPr lang="en-US" sz="3200" b="1" dirty="0">
                  <a:solidFill>
                    <a:schemeClr val="bg1"/>
                  </a:solidFill>
                </a:rPr>
                <a:t>80%</a:t>
              </a:r>
            </a:p>
          </p:txBody>
        </p:sp>
        <p:sp>
          <p:nvSpPr>
            <p:cNvPr id="19" name="TextBox 18">
              <a:extLst>
                <a:ext uri="{FF2B5EF4-FFF2-40B4-BE49-F238E27FC236}">
                  <a16:creationId xmlns:a16="http://schemas.microsoft.com/office/drawing/2014/main" id="{D5F264C1-3AC6-4A38-A338-865CABF741D2}"/>
                </a:ext>
              </a:extLst>
            </p:cNvPr>
            <p:cNvSpPr txBox="1"/>
            <p:nvPr/>
          </p:nvSpPr>
          <p:spPr>
            <a:xfrm>
              <a:off x="10811121" y="3706391"/>
              <a:ext cx="937788" cy="584775"/>
            </a:xfrm>
            <a:prstGeom prst="rect">
              <a:avLst/>
            </a:prstGeom>
            <a:noFill/>
          </p:spPr>
          <p:txBody>
            <a:bodyPr wrap="square" rtlCol="0">
              <a:spAutoFit/>
            </a:bodyPr>
            <a:lstStyle/>
            <a:p>
              <a:r>
                <a:rPr lang="en-US" sz="3200" b="1" dirty="0">
                  <a:solidFill>
                    <a:schemeClr val="bg1"/>
                  </a:solidFill>
                </a:rPr>
                <a:t>15%</a:t>
              </a:r>
            </a:p>
          </p:txBody>
        </p:sp>
        <p:sp>
          <p:nvSpPr>
            <p:cNvPr id="20" name="TextBox 19">
              <a:extLst>
                <a:ext uri="{FF2B5EF4-FFF2-40B4-BE49-F238E27FC236}">
                  <a16:creationId xmlns:a16="http://schemas.microsoft.com/office/drawing/2014/main" id="{71585369-34D2-4A87-B579-872AF1B874D2}"/>
                </a:ext>
              </a:extLst>
            </p:cNvPr>
            <p:cNvSpPr txBox="1"/>
            <p:nvPr/>
          </p:nvSpPr>
          <p:spPr>
            <a:xfrm>
              <a:off x="5671666" y="4966177"/>
              <a:ext cx="1505055" cy="400110"/>
            </a:xfrm>
            <a:prstGeom prst="rect">
              <a:avLst/>
            </a:prstGeom>
            <a:noFill/>
          </p:spPr>
          <p:txBody>
            <a:bodyPr wrap="square" rtlCol="0">
              <a:spAutoFit/>
            </a:bodyPr>
            <a:lstStyle/>
            <a:p>
              <a:pPr algn="ctr"/>
              <a:r>
                <a:rPr lang="en-US" sz="2000" dirty="0"/>
                <a:t>Measure 1</a:t>
              </a:r>
            </a:p>
          </p:txBody>
        </p:sp>
        <p:sp>
          <p:nvSpPr>
            <p:cNvPr id="21" name="TextBox 20">
              <a:extLst>
                <a:ext uri="{FF2B5EF4-FFF2-40B4-BE49-F238E27FC236}">
                  <a16:creationId xmlns:a16="http://schemas.microsoft.com/office/drawing/2014/main" id="{731538E2-4B77-4B78-AF14-02D743103C68}"/>
                </a:ext>
              </a:extLst>
            </p:cNvPr>
            <p:cNvSpPr txBox="1"/>
            <p:nvPr/>
          </p:nvSpPr>
          <p:spPr>
            <a:xfrm>
              <a:off x="7442610" y="4966177"/>
              <a:ext cx="1505055" cy="400110"/>
            </a:xfrm>
            <a:prstGeom prst="rect">
              <a:avLst/>
            </a:prstGeom>
            <a:noFill/>
          </p:spPr>
          <p:txBody>
            <a:bodyPr wrap="square" rtlCol="0">
              <a:spAutoFit/>
            </a:bodyPr>
            <a:lstStyle/>
            <a:p>
              <a:pPr algn="ctr"/>
              <a:r>
                <a:rPr lang="en-US" sz="2000" dirty="0"/>
                <a:t>Measure 2</a:t>
              </a:r>
            </a:p>
          </p:txBody>
        </p:sp>
        <p:sp>
          <p:nvSpPr>
            <p:cNvPr id="22" name="TextBox 21">
              <a:extLst>
                <a:ext uri="{FF2B5EF4-FFF2-40B4-BE49-F238E27FC236}">
                  <a16:creationId xmlns:a16="http://schemas.microsoft.com/office/drawing/2014/main" id="{8A993A21-3A62-47F8-8F85-D69EDD0C9CC0}"/>
                </a:ext>
              </a:extLst>
            </p:cNvPr>
            <p:cNvSpPr txBox="1"/>
            <p:nvPr/>
          </p:nvSpPr>
          <p:spPr>
            <a:xfrm>
              <a:off x="9056325" y="4966177"/>
              <a:ext cx="1505055" cy="400110"/>
            </a:xfrm>
            <a:prstGeom prst="rect">
              <a:avLst/>
            </a:prstGeom>
            <a:noFill/>
          </p:spPr>
          <p:txBody>
            <a:bodyPr wrap="square" rtlCol="0">
              <a:spAutoFit/>
            </a:bodyPr>
            <a:lstStyle/>
            <a:p>
              <a:pPr algn="ctr"/>
              <a:r>
                <a:rPr lang="en-US" sz="2000" dirty="0"/>
                <a:t>Measure 3</a:t>
              </a:r>
            </a:p>
          </p:txBody>
        </p:sp>
        <p:sp>
          <p:nvSpPr>
            <p:cNvPr id="23" name="TextBox 22">
              <a:extLst>
                <a:ext uri="{FF2B5EF4-FFF2-40B4-BE49-F238E27FC236}">
                  <a16:creationId xmlns:a16="http://schemas.microsoft.com/office/drawing/2014/main" id="{D7818B71-FB7B-47EE-8FF2-BD28E859A268}"/>
                </a:ext>
              </a:extLst>
            </p:cNvPr>
            <p:cNvSpPr txBox="1"/>
            <p:nvPr/>
          </p:nvSpPr>
          <p:spPr>
            <a:xfrm>
              <a:off x="10422467" y="4966177"/>
              <a:ext cx="1505055" cy="400110"/>
            </a:xfrm>
            <a:prstGeom prst="rect">
              <a:avLst/>
            </a:prstGeom>
            <a:noFill/>
          </p:spPr>
          <p:txBody>
            <a:bodyPr wrap="square" rtlCol="0">
              <a:spAutoFit/>
            </a:bodyPr>
            <a:lstStyle/>
            <a:p>
              <a:pPr algn="ctr"/>
              <a:r>
                <a:rPr lang="en-US" sz="2000" dirty="0"/>
                <a:t>Measure 4</a:t>
              </a:r>
            </a:p>
          </p:txBody>
        </p:sp>
      </p:grpSp>
      <p:sp>
        <p:nvSpPr>
          <p:cNvPr id="26" name="Title 2">
            <a:extLst>
              <a:ext uri="{FF2B5EF4-FFF2-40B4-BE49-F238E27FC236}">
                <a16:creationId xmlns:a16="http://schemas.microsoft.com/office/drawing/2014/main" id="{DAA457C8-B20E-4361-A4ED-C9C80F140438}"/>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Proportions are accurate</a:t>
            </a:r>
            <a:endParaRPr lang="en-US" dirty="0"/>
          </a:p>
        </p:txBody>
      </p:sp>
      <p:sp>
        <p:nvSpPr>
          <p:cNvPr id="3" name="Date Placeholder 2">
            <a:extLst>
              <a:ext uri="{FF2B5EF4-FFF2-40B4-BE49-F238E27FC236}">
                <a16:creationId xmlns:a16="http://schemas.microsoft.com/office/drawing/2014/main" id="{3FE67099-F9DD-42C2-820F-CCA71BAB35EF}"/>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9507403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734A6E5-D367-4812-8B31-01F5E2275AFC}"/>
              </a:ext>
            </a:extLst>
          </p:cNvPr>
          <p:cNvSpPr/>
          <p:nvPr/>
        </p:nvSpPr>
        <p:spPr>
          <a:xfrm>
            <a:off x="426485" y="4216418"/>
            <a:ext cx="11353801" cy="1969770"/>
          </a:xfrm>
          <a:prstGeom prst="rect">
            <a:avLst/>
          </a:prstGeom>
        </p:spPr>
        <p:txBody>
          <a:bodyPr wrap="square">
            <a:spAutoFit/>
          </a:bodyPr>
          <a:lstStyle/>
          <a:p>
            <a:pPr>
              <a:spcAft>
                <a:spcPts val="600"/>
              </a:spcAft>
            </a:pPr>
            <a:r>
              <a:rPr lang="en-US" sz="2800" b="1" dirty="0"/>
              <a:t>Fully met </a:t>
            </a:r>
            <a:r>
              <a:rPr lang="en-US" sz="2800" dirty="0"/>
              <a:t>= There’s an intentional order that aligns with the takeaway message.</a:t>
            </a:r>
          </a:p>
          <a:p>
            <a:pPr>
              <a:spcAft>
                <a:spcPts val="600"/>
              </a:spcAft>
            </a:pPr>
            <a:r>
              <a:rPr lang="en-US" sz="2800" b="1" dirty="0"/>
              <a:t>Partially met </a:t>
            </a:r>
            <a:r>
              <a:rPr lang="en-US" sz="2800" dirty="0"/>
              <a:t>= There’s an intentional order but doesn’t align with takeaway message.</a:t>
            </a:r>
          </a:p>
          <a:p>
            <a:pPr>
              <a:spcAft>
                <a:spcPts val="600"/>
              </a:spcAft>
            </a:pPr>
            <a:r>
              <a:rPr lang="en-US" sz="2800" b="1" dirty="0"/>
              <a:t>Not met </a:t>
            </a:r>
            <a:r>
              <a:rPr lang="en-US" sz="2800" dirty="0"/>
              <a:t>= No discernable order.</a:t>
            </a:r>
          </a:p>
        </p:txBody>
      </p:sp>
      <p:sp>
        <p:nvSpPr>
          <p:cNvPr id="8" name="Rectangle 7">
            <a:extLst>
              <a:ext uri="{FF2B5EF4-FFF2-40B4-BE49-F238E27FC236}">
                <a16:creationId xmlns:a16="http://schemas.microsoft.com/office/drawing/2014/main" id="{F3F17701-C11D-4E73-9F70-5244B7A50EA0}"/>
              </a:ext>
            </a:extLst>
          </p:cNvPr>
          <p:cNvSpPr/>
          <p:nvPr/>
        </p:nvSpPr>
        <p:spPr>
          <a:xfrm>
            <a:off x="426485" y="1296699"/>
            <a:ext cx="11260372" cy="2000548"/>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Data should be displayed in an order that makes logical sense to the viewer. Data may be ordered by frequency counts (e.g., from greatest to least for nominal categories), by groupings or bins (e.g., histograms), by time period (e.g., line charts), alphabetically, etc. Use an order that supports interpretation of the data.</a:t>
            </a:r>
            <a:endParaRPr lang="en-US" sz="2800" dirty="0"/>
          </a:p>
        </p:txBody>
      </p:sp>
      <p:sp>
        <p:nvSpPr>
          <p:cNvPr id="9" name="Title 2">
            <a:extLst>
              <a:ext uri="{FF2B5EF4-FFF2-40B4-BE49-F238E27FC236}">
                <a16:creationId xmlns:a16="http://schemas.microsoft.com/office/drawing/2014/main" id="{1472D509-7C19-4748-9E90-42809D51DDFD}"/>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Data are intentionally ordered</a:t>
            </a:r>
            <a:endParaRPr lang="en-US" dirty="0"/>
          </a:p>
        </p:txBody>
      </p:sp>
      <p:sp>
        <p:nvSpPr>
          <p:cNvPr id="2" name="Date Placeholder 1">
            <a:extLst>
              <a:ext uri="{FF2B5EF4-FFF2-40B4-BE49-F238E27FC236}">
                <a16:creationId xmlns:a16="http://schemas.microsoft.com/office/drawing/2014/main" id="{6BCCBCE4-60D6-41D0-9D7D-749ECA596DF1}"/>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4016906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1CC120D-D701-447F-90FB-F9D9A6736B51}"/>
              </a:ext>
            </a:extLst>
          </p:cNvPr>
          <p:cNvSpPr/>
          <p:nvPr/>
        </p:nvSpPr>
        <p:spPr>
          <a:xfrm>
            <a:off x="426485" y="2323753"/>
            <a:ext cx="3683399" cy="2677656"/>
          </a:xfrm>
          <a:prstGeom prst="rect">
            <a:avLst/>
          </a:prstGeom>
        </p:spPr>
        <p:txBody>
          <a:bodyPr wrap="square">
            <a:spAutoFit/>
          </a:bodyPr>
          <a:lstStyle/>
          <a:p>
            <a:r>
              <a:rPr lang="en-US" sz="2800" b="1" dirty="0"/>
              <a:t>Example:</a:t>
            </a:r>
          </a:p>
          <a:p>
            <a:r>
              <a:rPr lang="en-US" sz="2800" dirty="0"/>
              <a:t>Ordered alphabetically but doesn’t align with overall message.</a:t>
            </a:r>
          </a:p>
          <a:p>
            <a:endParaRPr lang="en-US" sz="2800" dirty="0">
              <a:solidFill>
                <a:schemeClr val="accent1"/>
              </a:solidFill>
            </a:endParaRPr>
          </a:p>
          <a:p>
            <a:r>
              <a:rPr lang="en-US" sz="2800" dirty="0">
                <a:solidFill>
                  <a:schemeClr val="accent4"/>
                </a:solidFill>
              </a:rPr>
              <a:t>Rating = 1</a:t>
            </a:r>
          </a:p>
        </p:txBody>
      </p:sp>
      <p:graphicFrame>
        <p:nvGraphicFramePr>
          <p:cNvPr id="7" name="Chart 6">
            <a:extLst>
              <a:ext uri="{FF2B5EF4-FFF2-40B4-BE49-F238E27FC236}">
                <a16:creationId xmlns:a16="http://schemas.microsoft.com/office/drawing/2014/main" id="{CB2E3F20-0792-4A25-91D5-C07274E43E1E}"/>
              </a:ext>
            </a:extLst>
          </p:cNvPr>
          <p:cNvGraphicFramePr/>
          <p:nvPr>
            <p:extLst>
              <p:ext uri="{D42A27DB-BD31-4B8C-83A1-F6EECF244321}">
                <p14:modId xmlns:p14="http://schemas.microsoft.com/office/powerpoint/2010/main" val="3440180949"/>
              </p:ext>
            </p:extLst>
          </p:nvPr>
        </p:nvGraphicFramePr>
        <p:xfrm>
          <a:off x="4678915" y="1524000"/>
          <a:ext cx="7086600" cy="5334000"/>
        </p:xfrm>
        <a:graphic>
          <a:graphicData uri="http://schemas.openxmlformats.org/drawingml/2006/chart">
            <c:chart xmlns:c="http://schemas.openxmlformats.org/drawingml/2006/chart" xmlns:r="http://schemas.openxmlformats.org/officeDocument/2006/relationships" r:id="rId3"/>
          </a:graphicData>
        </a:graphic>
      </p:graphicFrame>
      <p:sp>
        <p:nvSpPr>
          <p:cNvPr id="8" name="Title 2">
            <a:extLst>
              <a:ext uri="{FF2B5EF4-FFF2-40B4-BE49-F238E27FC236}">
                <a16:creationId xmlns:a16="http://schemas.microsoft.com/office/drawing/2014/main" id="{32EC33E9-1FAF-4D15-9F15-537E7F6C2926}"/>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Data are intentionally ordered</a:t>
            </a:r>
            <a:endParaRPr lang="en-US" dirty="0"/>
          </a:p>
        </p:txBody>
      </p:sp>
      <p:sp>
        <p:nvSpPr>
          <p:cNvPr id="2" name="Date Placeholder 1">
            <a:extLst>
              <a:ext uri="{FF2B5EF4-FFF2-40B4-BE49-F238E27FC236}">
                <a16:creationId xmlns:a16="http://schemas.microsoft.com/office/drawing/2014/main" id="{91631FE7-AB0A-454E-B7FD-C63309E0E3C1}"/>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578385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84" y="274718"/>
            <a:ext cx="11765515" cy="1143000"/>
          </a:xfrm>
        </p:spPr>
        <p:txBody>
          <a:bodyPr>
            <a:normAutofit/>
          </a:bodyPr>
          <a:lstStyle/>
          <a:p>
            <a:r>
              <a:rPr lang="en-US" dirty="0"/>
              <a:t>What’s included in your rating?</a:t>
            </a:r>
          </a:p>
        </p:txBody>
      </p:sp>
      <p:sp>
        <p:nvSpPr>
          <p:cNvPr id="5" name="Rectangle 4">
            <a:extLst>
              <a:ext uri="{FF2B5EF4-FFF2-40B4-BE49-F238E27FC236}">
                <a16:creationId xmlns:a16="http://schemas.microsoft.com/office/drawing/2014/main" id="{95B8305B-D7B3-44B5-ACE4-D18CD752D074}"/>
              </a:ext>
            </a:extLst>
          </p:cNvPr>
          <p:cNvSpPr/>
          <p:nvPr/>
        </p:nvSpPr>
        <p:spPr>
          <a:xfrm>
            <a:off x="426484" y="1993540"/>
            <a:ext cx="8157882" cy="3385542"/>
          </a:xfrm>
          <a:prstGeom prst="rect">
            <a:avLst/>
          </a:prstGeom>
        </p:spPr>
        <p:txBody>
          <a:bodyPr wrap="square">
            <a:spAutoFit/>
          </a:bodyPr>
          <a:lstStyle/>
          <a:p>
            <a:r>
              <a:rPr lang="en-US" sz="2800" b="1" dirty="0">
                <a:solidFill>
                  <a:schemeClr val="accent4"/>
                </a:solidFill>
                <a:ea typeface="Calibri" panose="020F0502020204030204" pitchFamily="34" charset="0"/>
              </a:rPr>
              <a:t>All graph/chart elements</a:t>
            </a:r>
          </a:p>
          <a:p>
            <a:pPr marL="457200" indent="-457200">
              <a:buFont typeface="Arial" panose="020B0604020202020204" pitchFamily="34" charset="0"/>
              <a:buChar char="•"/>
            </a:pPr>
            <a:r>
              <a:rPr lang="en-US" sz="2800" dirty="0"/>
              <a:t>Title</a:t>
            </a:r>
          </a:p>
          <a:p>
            <a:pPr marL="457200" indent="-457200">
              <a:buFont typeface="Arial" panose="020B0604020202020204" pitchFamily="34" charset="0"/>
              <a:buChar char="•"/>
            </a:pPr>
            <a:r>
              <a:rPr lang="en-US" sz="2800" dirty="0"/>
              <a:t>Axis</a:t>
            </a:r>
          </a:p>
          <a:p>
            <a:pPr marL="457200" indent="-457200">
              <a:buFont typeface="Arial" panose="020B0604020202020204" pitchFamily="34" charset="0"/>
              <a:buChar char="•"/>
            </a:pPr>
            <a:r>
              <a:rPr lang="en-US" sz="2800" dirty="0"/>
              <a:t>Data labels</a:t>
            </a:r>
          </a:p>
          <a:p>
            <a:pPr marL="457200" indent="-457200">
              <a:buFont typeface="Arial" panose="020B0604020202020204" pitchFamily="34" charset="0"/>
              <a:buChar char="•"/>
            </a:pPr>
            <a:r>
              <a:rPr lang="en-US" sz="2800" dirty="0"/>
              <a:t>Legend</a:t>
            </a:r>
          </a:p>
          <a:p>
            <a:pPr marL="457200" indent="-457200">
              <a:buFont typeface="Arial" panose="020B0604020202020204" pitchFamily="34" charset="0"/>
              <a:buChar char="•"/>
            </a:pPr>
            <a:r>
              <a:rPr lang="en-US" sz="2800" dirty="0"/>
              <a:t>Border</a:t>
            </a:r>
          </a:p>
          <a:p>
            <a:pPr marL="457200" indent="-457200">
              <a:buFont typeface="Arial" panose="020B0604020202020204" pitchFamily="34" charset="0"/>
              <a:buChar char="•"/>
            </a:pPr>
            <a:r>
              <a:rPr lang="en-US" sz="2800" dirty="0" err="1"/>
              <a:t>Etc</a:t>
            </a:r>
            <a:r>
              <a:rPr lang="en-US" sz="2800" dirty="0"/>
              <a:t>…</a:t>
            </a:r>
          </a:p>
          <a:p>
            <a:pPr marL="285750" indent="-285750">
              <a:buFont typeface="Arial" panose="020B0604020202020204" pitchFamily="34" charset="0"/>
              <a:buChar char="•"/>
            </a:pPr>
            <a:endParaRPr lang="en-US" dirty="0"/>
          </a:p>
        </p:txBody>
      </p:sp>
      <p:grpSp>
        <p:nvGrpSpPr>
          <p:cNvPr id="22" name="Group 21">
            <a:extLst>
              <a:ext uri="{FF2B5EF4-FFF2-40B4-BE49-F238E27FC236}">
                <a16:creationId xmlns:a16="http://schemas.microsoft.com/office/drawing/2014/main" id="{5630774A-7473-4004-AE9E-F8C9EB1EE951}"/>
              </a:ext>
            </a:extLst>
          </p:cNvPr>
          <p:cNvGrpSpPr/>
          <p:nvPr/>
        </p:nvGrpSpPr>
        <p:grpSpPr>
          <a:xfrm>
            <a:off x="4655832" y="1078248"/>
            <a:ext cx="7179733" cy="5779752"/>
            <a:chOff x="4706632" y="956053"/>
            <a:chExt cx="7179733" cy="5779752"/>
          </a:xfrm>
        </p:grpSpPr>
        <p:graphicFrame>
          <p:nvGraphicFramePr>
            <p:cNvPr id="7" name="Chart 6">
              <a:extLst>
                <a:ext uri="{FF2B5EF4-FFF2-40B4-BE49-F238E27FC236}">
                  <a16:creationId xmlns:a16="http://schemas.microsoft.com/office/drawing/2014/main" id="{8B9025B8-4CD1-4A94-B533-6E2DB4C536A0}"/>
                </a:ext>
              </a:extLst>
            </p:cNvPr>
            <p:cNvGraphicFramePr/>
            <p:nvPr>
              <p:extLst>
                <p:ext uri="{D42A27DB-BD31-4B8C-83A1-F6EECF244321}">
                  <p14:modId xmlns:p14="http://schemas.microsoft.com/office/powerpoint/2010/main" val="2257668040"/>
                </p:ext>
              </p:extLst>
            </p:nvPr>
          </p:nvGraphicFramePr>
          <p:xfrm>
            <a:off x="4706632" y="1718733"/>
            <a:ext cx="7179733" cy="4123267"/>
          </p:xfrm>
          <a:graphic>
            <a:graphicData uri="http://schemas.openxmlformats.org/drawingml/2006/chart">
              <c:chart xmlns:c="http://schemas.openxmlformats.org/drawingml/2006/chart" xmlns:r="http://schemas.openxmlformats.org/officeDocument/2006/relationships" r:id="rId3"/>
            </a:graphicData>
          </a:graphic>
        </p:graphicFrame>
        <p:cxnSp>
          <p:nvCxnSpPr>
            <p:cNvPr id="9" name="Straight Arrow Connector 8">
              <a:extLst>
                <a:ext uri="{FF2B5EF4-FFF2-40B4-BE49-F238E27FC236}">
                  <a16:creationId xmlns:a16="http://schemas.microsoft.com/office/drawing/2014/main" id="{05FDC44B-BDF5-4D0C-A9CE-1DD000556E54}"/>
                </a:ext>
              </a:extLst>
            </p:cNvPr>
            <p:cNvCxnSpPr>
              <a:cxnSpLocks/>
            </p:cNvCxnSpPr>
            <p:nvPr/>
          </p:nvCxnSpPr>
          <p:spPr>
            <a:xfrm flipH="1">
              <a:off x="10278533" y="1417718"/>
              <a:ext cx="381000" cy="575822"/>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8819EED-661F-4D43-AB1F-04A6405367DF}"/>
                </a:ext>
              </a:extLst>
            </p:cNvPr>
            <p:cNvCxnSpPr>
              <a:cxnSpLocks/>
            </p:cNvCxnSpPr>
            <p:nvPr/>
          </p:nvCxnSpPr>
          <p:spPr>
            <a:xfrm flipH="1">
              <a:off x="8458199" y="1692525"/>
              <a:ext cx="381000" cy="575822"/>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2A59DA9-EA19-4B49-8B48-D440540E42C2}"/>
                </a:ext>
              </a:extLst>
            </p:cNvPr>
            <p:cNvCxnSpPr>
              <a:cxnSpLocks/>
            </p:cNvCxnSpPr>
            <p:nvPr/>
          </p:nvCxnSpPr>
          <p:spPr>
            <a:xfrm flipV="1">
              <a:off x="10786533" y="4352675"/>
              <a:ext cx="0" cy="735791"/>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EE47F8E-7BF3-4D94-BD5E-E1CAFED3544C}"/>
                </a:ext>
              </a:extLst>
            </p:cNvPr>
            <p:cNvCxnSpPr>
              <a:cxnSpLocks/>
            </p:cNvCxnSpPr>
            <p:nvPr/>
          </p:nvCxnSpPr>
          <p:spPr>
            <a:xfrm flipH="1" flipV="1">
              <a:off x="7204298" y="5842000"/>
              <a:ext cx="270934" cy="494894"/>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8838550-8154-49F1-80A6-964296DBA279}"/>
                </a:ext>
              </a:extLst>
            </p:cNvPr>
            <p:cNvCxnSpPr>
              <a:cxnSpLocks/>
            </p:cNvCxnSpPr>
            <p:nvPr/>
          </p:nvCxnSpPr>
          <p:spPr>
            <a:xfrm flipH="1" flipV="1">
              <a:off x="9122247" y="5276571"/>
              <a:ext cx="270934" cy="494894"/>
            </a:xfrm>
            <a:prstGeom prst="straightConnector1">
              <a:avLst/>
            </a:prstGeom>
            <a:ln w="571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B99B25E4-A42E-495B-BDBD-665FB5F7D64C}"/>
                </a:ext>
              </a:extLst>
            </p:cNvPr>
            <p:cNvSpPr/>
            <p:nvPr/>
          </p:nvSpPr>
          <p:spPr>
            <a:xfrm>
              <a:off x="10278533" y="956053"/>
              <a:ext cx="1289135" cy="461665"/>
            </a:xfrm>
            <a:prstGeom prst="rect">
              <a:avLst/>
            </a:prstGeom>
          </p:spPr>
          <p:txBody>
            <a:bodyPr wrap="none">
              <a:spAutoFit/>
            </a:bodyPr>
            <a:lstStyle/>
            <a:p>
              <a:r>
                <a:rPr lang="en-US" sz="2400" b="1" dirty="0">
                  <a:solidFill>
                    <a:schemeClr val="accent4"/>
                  </a:solidFill>
                </a:rPr>
                <a:t>Gridlines</a:t>
              </a:r>
            </a:p>
          </p:txBody>
        </p:sp>
        <p:sp>
          <p:nvSpPr>
            <p:cNvPr id="18" name="Rectangle 17">
              <a:extLst>
                <a:ext uri="{FF2B5EF4-FFF2-40B4-BE49-F238E27FC236}">
                  <a16:creationId xmlns:a16="http://schemas.microsoft.com/office/drawing/2014/main" id="{3A66038D-FFE2-4D21-B554-5B99733F82AA}"/>
                </a:ext>
              </a:extLst>
            </p:cNvPr>
            <p:cNvSpPr/>
            <p:nvPr/>
          </p:nvSpPr>
          <p:spPr>
            <a:xfrm>
              <a:off x="8582527" y="1270387"/>
              <a:ext cx="625492" cy="461665"/>
            </a:xfrm>
            <a:prstGeom prst="rect">
              <a:avLst/>
            </a:prstGeom>
          </p:spPr>
          <p:txBody>
            <a:bodyPr wrap="none">
              <a:spAutoFit/>
            </a:bodyPr>
            <a:lstStyle/>
            <a:p>
              <a:r>
                <a:rPr lang="en-US" sz="2400" b="1" dirty="0">
                  <a:solidFill>
                    <a:schemeClr val="accent4"/>
                  </a:solidFill>
                </a:rPr>
                <a:t>3-D</a:t>
              </a:r>
            </a:p>
          </p:txBody>
        </p:sp>
        <p:sp>
          <p:nvSpPr>
            <p:cNvPr id="19" name="Rectangle 18">
              <a:extLst>
                <a:ext uri="{FF2B5EF4-FFF2-40B4-BE49-F238E27FC236}">
                  <a16:creationId xmlns:a16="http://schemas.microsoft.com/office/drawing/2014/main" id="{55DCF76B-A4D3-4BA0-9B27-BD84A2F4C135}"/>
                </a:ext>
              </a:extLst>
            </p:cNvPr>
            <p:cNvSpPr/>
            <p:nvPr/>
          </p:nvSpPr>
          <p:spPr>
            <a:xfrm>
              <a:off x="10610354" y="5062353"/>
              <a:ext cx="1087157" cy="461665"/>
            </a:xfrm>
            <a:prstGeom prst="rect">
              <a:avLst/>
            </a:prstGeom>
          </p:spPr>
          <p:txBody>
            <a:bodyPr wrap="none">
              <a:spAutoFit/>
            </a:bodyPr>
            <a:lstStyle/>
            <a:p>
              <a:r>
                <a:rPr lang="en-US" sz="2400" b="1" dirty="0">
                  <a:solidFill>
                    <a:schemeClr val="accent4"/>
                  </a:solidFill>
                </a:rPr>
                <a:t>Legend</a:t>
              </a:r>
            </a:p>
          </p:txBody>
        </p:sp>
        <p:sp>
          <p:nvSpPr>
            <p:cNvPr id="20" name="Rectangle 19">
              <a:extLst>
                <a:ext uri="{FF2B5EF4-FFF2-40B4-BE49-F238E27FC236}">
                  <a16:creationId xmlns:a16="http://schemas.microsoft.com/office/drawing/2014/main" id="{28973449-CAD2-45AE-9ECA-CEC3B468AC90}"/>
                </a:ext>
              </a:extLst>
            </p:cNvPr>
            <p:cNvSpPr/>
            <p:nvPr/>
          </p:nvSpPr>
          <p:spPr>
            <a:xfrm>
              <a:off x="9276849" y="5771465"/>
              <a:ext cx="1548822" cy="461665"/>
            </a:xfrm>
            <a:prstGeom prst="rect">
              <a:avLst/>
            </a:prstGeom>
          </p:spPr>
          <p:txBody>
            <a:bodyPr wrap="none">
              <a:spAutoFit/>
            </a:bodyPr>
            <a:lstStyle/>
            <a:p>
              <a:r>
                <a:rPr lang="en-US" sz="2400" b="1" dirty="0">
                  <a:solidFill>
                    <a:schemeClr val="accent4"/>
                  </a:solidFill>
                </a:rPr>
                <a:t>Tick marks</a:t>
              </a:r>
            </a:p>
          </p:txBody>
        </p:sp>
        <p:sp>
          <p:nvSpPr>
            <p:cNvPr id="21" name="Rectangle 20">
              <a:extLst>
                <a:ext uri="{FF2B5EF4-FFF2-40B4-BE49-F238E27FC236}">
                  <a16:creationId xmlns:a16="http://schemas.microsoft.com/office/drawing/2014/main" id="{A3705A21-69C1-4FDD-A4C6-858172F67447}"/>
                </a:ext>
              </a:extLst>
            </p:cNvPr>
            <p:cNvSpPr/>
            <p:nvPr/>
          </p:nvSpPr>
          <p:spPr>
            <a:xfrm>
              <a:off x="7360909" y="6274140"/>
              <a:ext cx="1016625" cy="461665"/>
            </a:xfrm>
            <a:prstGeom prst="rect">
              <a:avLst/>
            </a:prstGeom>
          </p:spPr>
          <p:txBody>
            <a:bodyPr wrap="none">
              <a:spAutoFit/>
            </a:bodyPr>
            <a:lstStyle/>
            <a:p>
              <a:r>
                <a:rPr lang="en-US" sz="2400" b="1" dirty="0">
                  <a:solidFill>
                    <a:schemeClr val="accent4"/>
                  </a:solidFill>
                </a:rPr>
                <a:t>Border</a:t>
              </a:r>
            </a:p>
          </p:txBody>
        </p:sp>
      </p:grpSp>
      <p:sp>
        <p:nvSpPr>
          <p:cNvPr id="2" name="Date Placeholder 1">
            <a:extLst>
              <a:ext uri="{FF2B5EF4-FFF2-40B4-BE49-F238E27FC236}">
                <a16:creationId xmlns:a16="http://schemas.microsoft.com/office/drawing/2014/main" id="{C6AA3B59-316D-47CA-BFC7-D5B863D98085}"/>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9387881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89FD78-F1F5-45C7-B192-5D1AC923B04C}"/>
              </a:ext>
            </a:extLst>
          </p:cNvPr>
          <p:cNvSpPr/>
          <p:nvPr/>
        </p:nvSpPr>
        <p:spPr>
          <a:xfrm>
            <a:off x="426485" y="3670061"/>
            <a:ext cx="11353801" cy="1538883"/>
          </a:xfrm>
          <a:prstGeom prst="rect">
            <a:avLst/>
          </a:prstGeom>
        </p:spPr>
        <p:txBody>
          <a:bodyPr wrap="square">
            <a:spAutoFit/>
          </a:bodyPr>
          <a:lstStyle/>
          <a:p>
            <a:pPr>
              <a:spcAft>
                <a:spcPts val="600"/>
              </a:spcAft>
            </a:pPr>
            <a:r>
              <a:rPr lang="en-US" sz="2800" b="1" dirty="0"/>
              <a:t>Fully met </a:t>
            </a:r>
            <a:r>
              <a:rPr lang="en-US" sz="2800" dirty="0"/>
              <a:t>= Space between axis intervals are equal. </a:t>
            </a:r>
          </a:p>
          <a:p>
            <a:pPr>
              <a:spcAft>
                <a:spcPts val="600"/>
              </a:spcAft>
            </a:pPr>
            <a:r>
              <a:rPr lang="en-US" sz="2800" b="1" dirty="0"/>
              <a:t>Partially met </a:t>
            </a:r>
            <a:r>
              <a:rPr lang="en-US" sz="2800" dirty="0"/>
              <a:t>= This is often either not met or fully met.</a:t>
            </a:r>
          </a:p>
          <a:p>
            <a:pPr>
              <a:spcAft>
                <a:spcPts val="600"/>
              </a:spcAft>
            </a:pPr>
            <a:r>
              <a:rPr lang="en-US" sz="2800" b="1" dirty="0"/>
              <a:t>Not met </a:t>
            </a:r>
            <a:r>
              <a:rPr lang="en-US" sz="2800" dirty="0"/>
              <a:t>= Spaces between axis intervals are </a:t>
            </a:r>
            <a:r>
              <a:rPr lang="en-US" sz="2800" b="1" dirty="0"/>
              <a:t>not</a:t>
            </a:r>
            <a:r>
              <a:rPr lang="en-US" sz="2800" dirty="0"/>
              <a:t> equal.</a:t>
            </a:r>
          </a:p>
        </p:txBody>
      </p:sp>
      <p:sp>
        <p:nvSpPr>
          <p:cNvPr id="9" name="Rectangle 8">
            <a:extLst>
              <a:ext uri="{FF2B5EF4-FFF2-40B4-BE49-F238E27FC236}">
                <a16:creationId xmlns:a16="http://schemas.microsoft.com/office/drawing/2014/main" id="{E817FA6E-12D4-46D6-87E0-6D12B521A6BB}"/>
              </a:ext>
            </a:extLst>
          </p:cNvPr>
          <p:cNvSpPr/>
          <p:nvPr/>
        </p:nvSpPr>
        <p:spPr>
          <a:xfrm>
            <a:off x="426485" y="1296699"/>
            <a:ext cx="11260372" cy="1631216"/>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The spaces between axis intervals should be the same unit, even if every axis interval isn’t labeled. Irregular data collection periods can be noted with markers on a line graph, for example.</a:t>
            </a:r>
            <a:endParaRPr lang="en-US" sz="2800" dirty="0"/>
          </a:p>
        </p:txBody>
      </p:sp>
      <p:sp>
        <p:nvSpPr>
          <p:cNvPr id="10" name="Title 2">
            <a:extLst>
              <a:ext uri="{FF2B5EF4-FFF2-40B4-BE49-F238E27FC236}">
                <a16:creationId xmlns:a16="http://schemas.microsoft.com/office/drawing/2014/main" id="{B4544892-CD01-4084-86E2-F65493E62D34}"/>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Axis intervals are equidistant</a:t>
            </a:r>
            <a:endParaRPr lang="en-US" dirty="0"/>
          </a:p>
        </p:txBody>
      </p:sp>
      <p:sp>
        <p:nvSpPr>
          <p:cNvPr id="2" name="Date Placeholder 1">
            <a:extLst>
              <a:ext uri="{FF2B5EF4-FFF2-40B4-BE49-F238E27FC236}">
                <a16:creationId xmlns:a16="http://schemas.microsoft.com/office/drawing/2014/main" id="{20075177-514F-4CD4-89E3-C295ABAB53A5}"/>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9033330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eft Bracket 4">
            <a:extLst>
              <a:ext uri="{FF2B5EF4-FFF2-40B4-BE49-F238E27FC236}">
                <a16:creationId xmlns:a16="http://schemas.microsoft.com/office/drawing/2014/main" id="{6501008D-C67B-40A5-9599-FAE5BE504BDE}"/>
              </a:ext>
            </a:extLst>
          </p:cNvPr>
          <p:cNvSpPr/>
          <p:nvPr/>
        </p:nvSpPr>
        <p:spPr>
          <a:xfrm>
            <a:off x="6645729" y="3967842"/>
            <a:ext cx="179614" cy="1259047"/>
          </a:xfrm>
          <a:prstGeom prst="leftBracket">
            <a:avLst/>
          </a:prstGeom>
          <a:ln w="381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2">
                  <a:lumMod val="75000"/>
                </a:schemeClr>
              </a:solidFill>
            </a:endParaRPr>
          </a:p>
        </p:txBody>
      </p:sp>
      <p:sp>
        <p:nvSpPr>
          <p:cNvPr id="6" name="Left Bracket 5">
            <a:extLst>
              <a:ext uri="{FF2B5EF4-FFF2-40B4-BE49-F238E27FC236}">
                <a16:creationId xmlns:a16="http://schemas.microsoft.com/office/drawing/2014/main" id="{4061656D-6B28-432C-B405-7589D33CC2FB}"/>
              </a:ext>
            </a:extLst>
          </p:cNvPr>
          <p:cNvSpPr/>
          <p:nvPr/>
        </p:nvSpPr>
        <p:spPr>
          <a:xfrm rot="16200000">
            <a:off x="7378166" y="5390311"/>
            <a:ext cx="272005" cy="736597"/>
          </a:xfrm>
          <a:prstGeom prst="leftBracket">
            <a:avLst/>
          </a:prstGeom>
          <a:ln w="381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2">
                  <a:lumMod val="75000"/>
                </a:schemeClr>
              </a:solidFill>
            </a:endParaRPr>
          </a:p>
        </p:txBody>
      </p:sp>
      <p:sp>
        <p:nvSpPr>
          <p:cNvPr id="7" name="Rectangle 6">
            <a:extLst>
              <a:ext uri="{FF2B5EF4-FFF2-40B4-BE49-F238E27FC236}">
                <a16:creationId xmlns:a16="http://schemas.microsoft.com/office/drawing/2014/main" id="{E1A62BAE-0867-4181-B577-8754A46BCF01}"/>
              </a:ext>
            </a:extLst>
          </p:cNvPr>
          <p:cNvSpPr/>
          <p:nvPr/>
        </p:nvSpPr>
        <p:spPr>
          <a:xfrm>
            <a:off x="2653392" y="5390965"/>
            <a:ext cx="4082144" cy="523220"/>
          </a:xfrm>
          <a:prstGeom prst="rect">
            <a:avLst/>
          </a:prstGeom>
          <a:ln>
            <a:noFill/>
          </a:ln>
        </p:spPr>
        <p:txBody>
          <a:bodyPr wrap="square">
            <a:spAutoFit/>
          </a:bodyPr>
          <a:lstStyle/>
          <a:p>
            <a:pPr algn="r"/>
            <a:r>
              <a:rPr lang="en-US" sz="2800" dirty="0">
                <a:solidFill>
                  <a:schemeClr val="accent4"/>
                </a:solidFill>
              </a:rPr>
              <a:t>These are axis intervals</a:t>
            </a:r>
          </a:p>
        </p:txBody>
      </p:sp>
      <p:cxnSp>
        <p:nvCxnSpPr>
          <p:cNvPr id="8" name="Straight Connector 7">
            <a:extLst>
              <a:ext uri="{FF2B5EF4-FFF2-40B4-BE49-F238E27FC236}">
                <a16:creationId xmlns:a16="http://schemas.microsoft.com/office/drawing/2014/main" id="{038E2196-9ADA-42F4-823B-1AB8FC194735}"/>
              </a:ext>
            </a:extLst>
          </p:cNvPr>
          <p:cNvCxnSpPr/>
          <p:nvPr/>
        </p:nvCxnSpPr>
        <p:spPr>
          <a:xfrm flipH="1">
            <a:off x="6096000" y="4482193"/>
            <a:ext cx="549729" cy="811507"/>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25F09D0-9D86-4BB5-AF9C-F4D9F67C9592}"/>
              </a:ext>
            </a:extLst>
          </p:cNvPr>
          <p:cNvCxnSpPr>
            <a:cxnSpLocks/>
          </p:cNvCxnSpPr>
          <p:nvPr/>
        </p:nvCxnSpPr>
        <p:spPr>
          <a:xfrm flipH="1">
            <a:off x="6488566" y="5831391"/>
            <a:ext cx="673553"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70A6A4EE-01F9-495E-BD4E-ADB9B2A102D2}"/>
              </a:ext>
            </a:extLst>
          </p:cNvPr>
          <p:cNvSpPr/>
          <p:nvPr/>
        </p:nvSpPr>
        <p:spPr>
          <a:xfrm>
            <a:off x="416653" y="2103642"/>
            <a:ext cx="3860380" cy="2246769"/>
          </a:xfrm>
          <a:prstGeom prst="rect">
            <a:avLst/>
          </a:prstGeom>
        </p:spPr>
        <p:txBody>
          <a:bodyPr wrap="square">
            <a:spAutoFit/>
          </a:bodyPr>
          <a:lstStyle/>
          <a:p>
            <a:r>
              <a:rPr lang="en-US" sz="2800" b="1" dirty="0"/>
              <a:t>Example:</a:t>
            </a:r>
          </a:p>
          <a:p>
            <a:r>
              <a:rPr lang="en-US" sz="2800" dirty="0"/>
              <a:t>Axis intervals on both the x and y-axes are equal.</a:t>
            </a:r>
          </a:p>
          <a:p>
            <a:endParaRPr lang="en-US" sz="2800" dirty="0">
              <a:solidFill>
                <a:schemeClr val="accent4"/>
              </a:solidFill>
            </a:endParaRPr>
          </a:p>
          <a:p>
            <a:r>
              <a:rPr lang="en-US" sz="2800" dirty="0">
                <a:solidFill>
                  <a:schemeClr val="accent4"/>
                </a:solidFill>
              </a:rPr>
              <a:t>Rating = 2</a:t>
            </a:r>
          </a:p>
        </p:txBody>
      </p:sp>
      <p:graphicFrame>
        <p:nvGraphicFramePr>
          <p:cNvPr id="12" name="Chart 11">
            <a:extLst>
              <a:ext uri="{FF2B5EF4-FFF2-40B4-BE49-F238E27FC236}">
                <a16:creationId xmlns:a16="http://schemas.microsoft.com/office/drawing/2014/main" id="{86B63272-0DF1-4069-A1AE-C866A8886848}"/>
              </a:ext>
            </a:extLst>
          </p:cNvPr>
          <p:cNvGraphicFramePr/>
          <p:nvPr>
            <p:extLst>
              <p:ext uri="{D42A27DB-BD31-4B8C-83A1-F6EECF244321}">
                <p14:modId xmlns:p14="http://schemas.microsoft.com/office/powerpoint/2010/main" val="319961845"/>
              </p:ext>
            </p:extLst>
          </p:nvPr>
        </p:nvGraphicFramePr>
        <p:xfrm>
          <a:off x="6825343" y="1186075"/>
          <a:ext cx="5143197" cy="4436533"/>
        </p:xfrm>
        <a:graphic>
          <a:graphicData uri="http://schemas.openxmlformats.org/drawingml/2006/chart">
            <c:chart xmlns:c="http://schemas.openxmlformats.org/drawingml/2006/chart" xmlns:r="http://schemas.openxmlformats.org/officeDocument/2006/relationships" r:id="rId3"/>
          </a:graphicData>
        </a:graphic>
      </p:graphicFrame>
      <p:sp>
        <p:nvSpPr>
          <p:cNvPr id="13" name="Title 2">
            <a:extLst>
              <a:ext uri="{FF2B5EF4-FFF2-40B4-BE49-F238E27FC236}">
                <a16:creationId xmlns:a16="http://schemas.microsoft.com/office/drawing/2014/main" id="{67748B32-523F-4337-A350-D79B972EA69F}"/>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Axis intervals are equidistant</a:t>
            </a:r>
            <a:endParaRPr lang="en-US" dirty="0"/>
          </a:p>
        </p:txBody>
      </p:sp>
      <p:sp>
        <p:nvSpPr>
          <p:cNvPr id="2" name="Date Placeholder 1">
            <a:extLst>
              <a:ext uri="{FF2B5EF4-FFF2-40B4-BE49-F238E27FC236}">
                <a16:creationId xmlns:a16="http://schemas.microsoft.com/office/drawing/2014/main" id="{715F71A9-CBA1-493D-A7FF-A97FA9C5B75D}"/>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5065120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7A6708C-34B6-4194-9C45-1CB1AC525261}"/>
              </a:ext>
            </a:extLst>
          </p:cNvPr>
          <p:cNvSpPr/>
          <p:nvPr/>
        </p:nvSpPr>
        <p:spPr>
          <a:xfrm>
            <a:off x="426485" y="3553684"/>
            <a:ext cx="11353801" cy="1538883"/>
          </a:xfrm>
          <a:prstGeom prst="rect">
            <a:avLst/>
          </a:prstGeom>
        </p:spPr>
        <p:txBody>
          <a:bodyPr wrap="square">
            <a:spAutoFit/>
          </a:bodyPr>
          <a:lstStyle/>
          <a:p>
            <a:pPr>
              <a:spcAft>
                <a:spcPts val="600"/>
              </a:spcAft>
            </a:pPr>
            <a:r>
              <a:rPr lang="en-US" sz="2800" b="1" dirty="0"/>
              <a:t>Fully met </a:t>
            </a:r>
            <a:r>
              <a:rPr lang="en-US" sz="2800" dirty="0"/>
              <a:t>= It’s a flat, 2D design.</a:t>
            </a:r>
          </a:p>
          <a:p>
            <a:pPr>
              <a:spcAft>
                <a:spcPts val="600"/>
              </a:spcAft>
            </a:pPr>
            <a:r>
              <a:rPr lang="en-US" sz="2800" b="1" dirty="0"/>
              <a:t>Partially met </a:t>
            </a:r>
            <a:r>
              <a:rPr lang="en-US" sz="2800" dirty="0"/>
              <a:t>= This one will usually be “Not met” or “Fully met.” </a:t>
            </a:r>
          </a:p>
          <a:p>
            <a:pPr>
              <a:spcAft>
                <a:spcPts val="600"/>
              </a:spcAft>
            </a:pPr>
            <a:r>
              <a:rPr lang="en-US" sz="2800" b="1" dirty="0"/>
              <a:t>Not met </a:t>
            </a:r>
            <a:r>
              <a:rPr lang="en-US" sz="2800" dirty="0"/>
              <a:t>= It’s an exploding pie-chart, a similar 3D design, or uses bevels.</a:t>
            </a:r>
          </a:p>
        </p:txBody>
      </p:sp>
      <p:sp>
        <p:nvSpPr>
          <p:cNvPr id="7" name="Rectangle 6">
            <a:extLst>
              <a:ext uri="{FF2B5EF4-FFF2-40B4-BE49-F238E27FC236}">
                <a16:creationId xmlns:a16="http://schemas.microsoft.com/office/drawing/2014/main" id="{E3F3E4D0-BF87-4658-BFB9-C3B5B7CA0CF0}"/>
              </a:ext>
            </a:extLst>
          </p:cNvPr>
          <p:cNvSpPr/>
          <p:nvPr/>
        </p:nvSpPr>
        <p:spPr>
          <a:xfrm>
            <a:off x="426485" y="1296699"/>
            <a:ext cx="11260372" cy="892552"/>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Avoid three-dimensional displays, bevels, and other distortions.</a:t>
            </a:r>
            <a:endParaRPr lang="en-US" sz="2800" dirty="0"/>
          </a:p>
        </p:txBody>
      </p:sp>
      <p:sp>
        <p:nvSpPr>
          <p:cNvPr id="8" name="Title 2">
            <a:extLst>
              <a:ext uri="{FF2B5EF4-FFF2-40B4-BE49-F238E27FC236}">
                <a16:creationId xmlns:a16="http://schemas.microsoft.com/office/drawing/2014/main" id="{54E6D5EE-1C57-44F0-A159-DBEBFF3F8781}"/>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Graph is two-dimensional</a:t>
            </a:r>
            <a:endParaRPr lang="en-US" dirty="0"/>
          </a:p>
        </p:txBody>
      </p:sp>
      <p:sp>
        <p:nvSpPr>
          <p:cNvPr id="2" name="Date Placeholder 1">
            <a:extLst>
              <a:ext uri="{FF2B5EF4-FFF2-40B4-BE49-F238E27FC236}">
                <a16:creationId xmlns:a16="http://schemas.microsoft.com/office/drawing/2014/main" id="{33BF396F-1A1E-4631-83F8-AD8BD0A3349C}"/>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1144450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F173339-5F97-4371-8DA8-53803E7D07B8}"/>
              </a:ext>
            </a:extLst>
          </p:cNvPr>
          <p:cNvSpPr/>
          <p:nvPr/>
        </p:nvSpPr>
        <p:spPr>
          <a:xfrm>
            <a:off x="436317" y="2339617"/>
            <a:ext cx="3604741" cy="1815882"/>
          </a:xfrm>
          <a:prstGeom prst="rect">
            <a:avLst/>
          </a:prstGeom>
        </p:spPr>
        <p:txBody>
          <a:bodyPr wrap="square">
            <a:spAutoFit/>
          </a:bodyPr>
          <a:lstStyle/>
          <a:p>
            <a:r>
              <a:rPr lang="en-US" sz="2800" b="1" dirty="0"/>
              <a:t>Example:</a:t>
            </a:r>
          </a:p>
          <a:p>
            <a:r>
              <a:rPr lang="en-US" sz="2800" dirty="0"/>
              <a:t>Graph has a 3D design.</a:t>
            </a:r>
          </a:p>
          <a:p>
            <a:endParaRPr lang="en-US" sz="2800" dirty="0">
              <a:solidFill>
                <a:schemeClr val="accent5">
                  <a:lumMod val="75000"/>
                </a:schemeClr>
              </a:solidFill>
            </a:endParaRPr>
          </a:p>
          <a:p>
            <a:r>
              <a:rPr lang="en-US" sz="2800" dirty="0">
                <a:solidFill>
                  <a:schemeClr val="accent4"/>
                </a:solidFill>
              </a:rPr>
              <a:t>Rating = 0</a:t>
            </a:r>
          </a:p>
        </p:txBody>
      </p:sp>
      <p:graphicFrame>
        <p:nvGraphicFramePr>
          <p:cNvPr id="6" name="Chart 5">
            <a:extLst>
              <a:ext uri="{FF2B5EF4-FFF2-40B4-BE49-F238E27FC236}">
                <a16:creationId xmlns:a16="http://schemas.microsoft.com/office/drawing/2014/main" id="{A3AD7BF4-7B85-4D90-9E8D-4E9187732AE6}"/>
              </a:ext>
            </a:extLst>
          </p:cNvPr>
          <p:cNvGraphicFramePr/>
          <p:nvPr>
            <p:extLst>
              <p:ext uri="{D42A27DB-BD31-4B8C-83A1-F6EECF244321}">
                <p14:modId xmlns:p14="http://schemas.microsoft.com/office/powerpoint/2010/main" val="456396188"/>
              </p:ext>
            </p:extLst>
          </p:nvPr>
        </p:nvGraphicFramePr>
        <p:xfrm>
          <a:off x="4655832" y="1840928"/>
          <a:ext cx="7179733" cy="4123267"/>
        </p:xfrm>
        <a:graphic>
          <a:graphicData uri="http://schemas.openxmlformats.org/drawingml/2006/chart">
            <c:chart xmlns:c="http://schemas.openxmlformats.org/drawingml/2006/chart" xmlns:r="http://schemas.openxmlformats.org/officeDocument/2006/relationships" r:id="rId3"/>
          </a:graphicData>
        </a:graphic>
      </p:graphicFrame>
      <p:sp>
        <p:nvSpPr>
          <p:cNvPr id="7" name="Title 2">
            <a:extLst>
              <a:ext uri="{FF2B5EF4-FFF2-40B4-BE49-F238E27FC236}">
                <a16:creationId xmlns:a16="http://schemas.microsoft.com/office/drawing/2014/main" id="{95F39E92-D1E1-481B-BDB3-8B3C9CE0C43B}"/>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Graph is two-dimensional</a:t>
            </a:r>
            <a:endParaRPr lang="en-US" dirty="0"/>
          </a:p>
        </p:txBody>
      </p:sp>
      <p:sp>
        <p:nvSpPr>
          <p:cNvPr id="2" name="Date Placeholder 1">
            <a:extLst>
              <a:ext uri="{FF2B5EF4-FFF2-40B4-BE49-F238E27FC236}">
                <a16:creationId xmlns:a16="http://schemas.microsoft.com/office/drawing/2014/main" id="{B998A19E-394C-465C-986C-9A1EBB9EE614}"/>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97187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A485A2D-7F51-40AA-9681-A114207364B3}"/>
              </a:ext>
            </a:extLst>
          </p:cNvPr>
          <p:cNvSpPr/>
          <p:nvPr/>
        </p:nvSpPr>
        <p:spPr>
          <a:xfrm>
            <a:off x="426485" y="3553684"/>
            <a:ext cx="11353801" cy="1892826"/>
          </a:xfrm>
          <a:prstGeom prst="rect">
            <a:avLst/>
          </a:prstGeom>
        </p:spPr>
        <p:txBody>
          <a:bodyPr wrap="square">
            <a:spAutoFit/>
          </a:bodyPr>
          <a:lstStyle/>
          <a:p>
            <a:pPr>
              <a:spcAft>
                <a:spcPts val="600"/>
              </a:spcAft>
            </a:pPr>
            <a:r>
              <a:rPr lang="en-US" sz="2800" b="1" dirty="0"/>
              <a:t>Fully met </a:t>
            </a:r>
            <a:r>
              <a:rPr lang="en-US" sz="2800" dirty="0"/>
              <a:t>= Graph does not have decoration </a:t>
            </a:r>
            <a:r>
              <a:rPr lang="en-US" sz="2800" b="1" dirty="0"/>
              <a:t>OR</a:t>
            </a:r>
            <a:r>
              <a:rPr lang="en-US" sz="2800" dirty="0"/>
              <a:t> decoration supports interpretation (rare). </a:t>
            </a:r>
            <a:br>
              <a:rPr lang="en-US" sz="2800" dirty="0"/>
            </a:br>
            <a:r>
              <a:rPr lang="en-US" sz="2800" b="1" dirty="0"/>
              <a:t>Partially met </a:t>
            </a:r>
            <a:r>
              <a:rPr lang="en-US" sz="2800" dirty="0"/>
              <a:t>= This one will usually be “Not met” or “Fully met.” </a:t>
            </a:r>
          </a:p>
          <a:p>
            <a:pPr>
              <a:spcAft>
                <a:spcPts val="600"/>
              </a:spcAft>
            </a:pPr>
            <a:r>
              <a:rPr lang="en-US" sz="2800" b="1" dirty="0"/>
              <a:t>Not met </a:t>
            </a:r>
            <a:r>
              <a:rPr lang="en-US" sz="2800" dirty="0"/>
              <a:t>= Graph has decorative clipart, illustrations, etc. </a:t>
            </a:r>
          </a:p>
        </p:txBody>
      </p:sp>
      <p:sp>
        <p:nvSpPr>
          <p:cNvPr id="7" name="Rectangle 6">
            <a:extLst>
              <a:ext uri="{FF2B5EF4-FFF2-40B4-BE49-F238E27FC236}">
                <a16:creationId xmlns:a16="http://schemas.microsoft.com/office/drawing/2014/main" id="{B9440B86-CB9F-4094-AB9B-FA86BFB2C083}"/>
              </a:ext>
            </a:extLst>
          </p:cNvPr>
          <p:cNvSpPr/>
          <p:nvPr/>
        </p:nvSpPr>
        <p:spPr>
          <a:xfrm>
            <a:off x="426485" y="1296699"/>
            <a:ext cx="11260372" cy="1261884"/>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Graph is free from clipart or other illustrations used solely for decoration. Some graphics, like icons, can support interpretation. </a:t>
            </a:r>
            <a:endParaRPr lang="en-US" sz="2800" dirty="0"/>
          </a:p>
        </p:txBody>
      </p:sp>
      <p:sp>
        <p:nvSpPr>
          <p:cNvPr id="8" name="Title 2">
            <a:extLst>
              <a:ext uri="{FF2B5EF4-FFF2-40B4-BE49-F238E27FC236}">
                <a16:creationId xmlns:a16="http://schemas.microsoft.com/office/drawing/2014/main" id="{31F56441-6B32-4F3C-A738-4B9E478FA700}"/>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Display is free from decoration</a:t>
            </a:r>
            <a:endParaRPr lang="en-US" dirty="0"/>
          </a:p>
        </p:txBody>
      </p:sp>
      <p:sp>
        <p:nvSpPr>
          <p:cNvPr id="2" name="Date Placeholder 1">
            <a:extLst>
              <a:ext uri="{FF2B5EF4-FFF2-40B4-BE49-F238E27FC236}">
                <a16:creationId xmlns:a16="http://schemas.microsoft.com/office/drawing/2014/main" id="{1CAE409E-1940-453F-95D1-141E3EF7C4A9}"/>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41306786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225632E-2597-47EB-A0CE-2023C04AFDCF}"/>
              </a:ext>
            </a:extLst>
          </p:cNvPr>
          <p:cNvSpPr/>
          <p:nvPr/>
        </p:nvSpPr>
        <p:spPr>
          <a:xfrm>
            <a:off x="426485" y="1661191"/>
            <a:ext cx="4258591" cy="3539430"/>
          </a:xfrm>
          <a:prstGeom prst="rect">
            <a:avLst/>
          </a:prstGeom>
        </p:spPr>
        <p:txBody>
          <a:bodyPr wrap="square">
            <a:spAutoFit/>
          </a:bodyPr>
          <a:lstStyle/>
          <a:p>
            <a:r>
              <a:rPr lang="en-US" sz="2800" b="1" dirty="0"/>
              <a:t>Example:</a:t>
            </a:r>
          </a:p>
          <a:p>
            <a:r>
              <a:rPr lang="en-US" sz="2800" dirty="0"/>
              <a:t>There’s a lot going on with this visualization. The mountain image is decorative and does not support interpretation. </a:t>
            </a:r>
          </a:p>
          <a:p>
            <a:endParaRPr lang="en-US" sz="2800" dirty="0">
              <a:solidFill>
                <a:schemeClr val="accent4"/>
              </a:solidFill>
            </a:endParaRPr>
          </a:p>
          <a:p>
            <a:r>
              <a:rPr lang="en-US" sz="2800" dirty="0">
                <a:solidFill>
                  <a:schemeClr val="accent4"/>
                </a:solidFill>
              </a:rPr>
              <a:t>Rating = 0</a:t>
            </a:r>
          </a:p>
        </p:txBody>
      </p:sp>
      <p:grpSp>
        <p:nvGrpSpPr>
          <p:cNvPr id="2055" name="Group 2054">
            <a:extLst>
              <a:ext uri="{FF2B5EF4-FFF2-40B4-BE49-F238E27FC236}">
                <a16:creationId xmlns:a16="http://schemas.microsoft.com/office/drawing/2014/main" id="{1105E21F-AF39-4650-BD2B-792BF35CBBDC}"/>
              </a:ext>
            </a:extLst>
          </p:cNvPr>
          <p:cNvGrpSpPr/>
          <p:nvPr/>
        </p:nvGrpSpPr>
        <p:grpSpPr>
          <a:xfrm>
            <a:off x="5063613" y="1543665"/>
            <a:ext cx="6975845" cy="5111135"/>
            <a:chOff x="4961467" y="1220097"/>
            <a:chExt cx="7077991" cy="5434703"/>
          </a:xfrm>
        </p:grpSpPr>
        <p:sp>
          <p:nvSpPr>
            <p:cNvPr id="2053" name="Rectangle 2052">
              <a:extLst>
                <a:ext uri="{FF2B5EF4-FFF2-40B4-BE49-F238E27FC236}">
                  <a16:creationId xmlns:a16="http://schemas.microsoft.com/office/drawing/2014/main" id="{5B033617-55EB-4DA7-9706-4E93F1B54832}"/>
                </a:ext>
              </a:extLst>
            </p:cNvPr>
            <p:cNvSpPr/>
            <p:nvPr/>
          </p:nvSpPr>
          <p:spPr>
            <a:xfrm>
              <a:off x="4961467" y="1286933"/>
              <a:ext cx="7061200" cy="5367867"/>
            </a:xfrm>
            <a:prstGeom prst="rect">
              <a:avLst/>
            </a:prstGeom>
            <a:solidFill>
              <a:schemeClr val="bg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52" name="Group 2051">
              <a:extLst>
                <a:ext uri="{FF2B5EF4-FFF2-40B4-BE49-F238E27FC236}">
                  <a16:creationId xmlns:a16="http://schemas.microsoft.com/office/drawing/2014/main" id="{D811DA50-BE16-4004-AB5C-7DF463346C78}"/>
                </a:ext>
              </a:extLst>
            </p:cNvPr>
            <p:cNvGrpSpPr/>
            <p:nvPr/>
          </p:nvGrpSpPr>
          <p:grpSpPr>
            <a:xfrm>
              <a:off x="5120845" y="1220097"/>
              <a:ext cx="6918613" cy="5418667"/>
              <a:chOff x="5120845" y="1220097"/>
              <a:chExt cx="6918613" cy="5418667"/>
            </a:xfrm>
          </p:grpSpPr>
          <p:grpSp>
            <p:nvGrpSpPr>
              <p:cNvPr id="2050" name="Group 2049">
                <a:extLst>
                  <a:ext uri="{FF2B5EF4-FFF2-40B4-BE49-F238E27FC236}">
                    <a16:creationId xmlns:a16="http://schemas.microsoft.com/office/drawing/2014/main" id="{CD575EF7-2C9F-4F1C-AFF8-9E199D4C3BA0}"/>
                  </a:ext>
                </a:extLst>
              </p:cNvPr>
              <p:cNvGrpSpPr/>
              <p:nvPr/>
            </p:nvGrpSpPr>
            <p:grpSpPr>
              <a:xfrm>
                <a:off x="5171647" y="1220097"/>
                <a:ext cx="6867811" cy="5418667"/>
                <a:chOff x="4897704" y="838198"/>
                <a:chExt cx="6867811" cy="5418667"/>
              </a:xfrm>
            </p:grpSpPr>
            <p:grpSp>
              <p:nvGrpSpPr>
                <p:cNvPr id="2049" name="Group 2048">
                  <a:extLst>
                    <a:ext uri="{FF2B5EF4-FFF2-40B4-BE49-F238E27FC236}">
                      <a16:creationId xmlns:a16="http://schemas.microsoft.com/office/drawing/2014/main" id="{E52A879F-721F-4542-A3EA-00AB667F3C2C}"/>
                    </a:ext>
                  </a:extLst>
                </p:cNvPr>
                <p:cNvGrpSpPr/>
                <p:nvPr/>
              </p:nvGrpSpPr>
              <p:grpSpPr>
                <a:xfrm>
                  <a:off x="5245496" y="1732827"/>
                  <a:ext cx="6226837" cy="4151779"/>
                  <a:chOff x="5245496" y="1732827"/>
                  <a:chExt cx="6226837" cy="4151779"/>
                </a:xfrm>
              </p:grpSpPr>
              <p:pic>
                <p:nvPicPr>
                  <p:cNvPr id="2056" name="Picture 8" descr="Image result for mountain clipart">
                    <a:extLst>
                      <a:ext uri="{FF2B5EF4-FFF2-40B4-BE49-F238E27FC236}">
                        <a16:creationId xmlns:a16="http://schemas.microsoft.com/office/drawing/2014/main" id="{373584D8-8FD0-4275-A1F1-0541C7784A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0189"/>
                  <a:stretch/>
                </p:blipFill>
                <p:spPr bwMode="auto">
                  <a:xfrm>
                    <a:off x="5245496" y="2006240"/>
                    <a:ext cx="4234392" cy="3878366"/>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8" descr="Image result for mountain clipart">
                    <a:extLst>
                      <a:ext uri="{FF2B5EF4-FFF2-40B4-BE49-F238E27FC236}">
                        <a16:creationId xmlns:a16="http://schemas.microsoft.com/office/drawing/2014/main" id="{CEE97C6A-24D8-45C4-AEE7-FAC49AB17E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8125" b="3857"/>
                  <a:stretch/>
                </p:blipFill>
                <p:spPr bwMode="auto">
                  <a:xfrm>
                    <a:off x="8852296" y="1732827"/>
                    <a:ext cx="2620037" cy="4151779"/>
                  </a:xfrm>
                  <a:prstGeom prst="rect">
                    <a:avLst/>
                  </a:prstGeom>
                  <a:noFill/>
                  <a:extLst>
                    <a:ext uri="{909E8E84-426E-40DD-AFC4-6F175D3DCCD1}">
                      <a14:hiddenFill xmlns:a14="http://schemas.microsoft.com/office/drawing/2010/main">
                        <a:solidFill>
                          <a:srgbClr val="FFFFFF"/>
                        </a:solidFill>
                      </a14:hiddenFill>
                    </a:ext>
                  </a:extLst>
                </p:spPr>
              </p:pic>
            </p:grpSp>
            <p:sp>
              <p:nvSpPr>
                <p:cNvPr id="6" name="TextBox 5">
                  <a:extLst>
                    <a:ext uri="{FF2B5EF4-FFF2-40B4-BE49-F238E27FC236}">
                      <a16:creationId xmlns:a16="http://schemas.microsoft.com/office/drawing/2014/main" id="{F1AAD81F-996C-4EE0-9BDA-6189C2542266}"/>
                    </a:ext>
                  </a:extLst>
                </p:cNvPr>
                <p:cNvSpPr txBox="1"/>
                <p:nvPr/>
              </p:nvSpPr>
              <p:spPr>
                <a:xfrm>
                  <a:off x="6799006" y="5884606"/>
                  <a:ext cx="2448233" cy="369332"/>
                </a:xfrm>
                <a:prstGeom prst="rect">
                  <a:avLst/>
                </a:prstGeom>
                <a:noFill/>
              </p:spPr>
              <p:txBody>
                <a:bodyPr wrap="square" rtlCol="0">
                  <a:spAutoFit/>
                </a:bodyPr>
                <a:lstStyle/>
                <a:p>
                  <a:r>
                    <a:rPr lang="en-US" b="1" dirty="0">
                      <a:solidFill>
                        <a:schemeClr val="bg1"/>
                      </a:solidFill>
                    </a:rPr>
                    <a:t>Source: www.viz.wtf</a:t>
                  </a:r>
                </a:p>
              </p:txBody>
            </p:sp>
            <p:graphicFrame>
              <p:nvGraphicFramePr>
                <p:cNvPr id="8" name="Chart 7">
                  <a:extLst>
                    <a:ext uri="{FF2B5EF4-FFF2-40B4-BE49-F238E27FC236}">
                      <a16:creationId xmlns:a16="http://schemas.microsoft.com/office/drawing/2014/main" id="{CCE76C79-503D-4DA9-9DE2-BD11F298E41B}"/>
                    </a:ext>
                  </a:extLst>
                </p:cNvPr>
                <p:cNvGraphicFramePr/>
                <p:nvPr>
                  <p:extLst>
                    <p:ext uri="{D42A27DB-BD31-4B8C-83A1-F6EECF244321}">
                      <p14:modId xmlns:p14="http://schemas.microsoft.com/office/powerpoint/2010/main" val="3006623635"/>
                    </p:ext>
                  </p:extLst>
                </p:nvPr>
              </p:nvGraphicFramePr>
              <p:xfrm>
                <a:off x="4897704" y="838198"/>
                <a:ext cx="6867811"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9" name="AutoShape 2" descr="Image result for mountain clipart">
                  <a:extLst>
                    <a:ext uri="{FF2B5EF4-FFF2-40B4-BE49-F238E27FC236}">
                      <a16:creationId xmlns:a16="http://schemas.microsoft.com/office/drawing/2014/main" id="{00537F88-B3A2-4826-9C40-F43B368725A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051" name="TextBox 2050">
                <a:extLst>
                  <a:ext uri="{FF2B5EF4-FFF2-40B4-BE49-F238E27FC236}">
                    <a16:creationId xmlns:a16="http://schemas.microsoft.com/office/drawing/2014/main" id="{97FFCF74-8339-4103-9A36-13D4A6D0ADEB}"/>
                  </a:ext>
                </a:extLst>
              </p:cNvPr>
              <p:cNvSpPr txBox="1"/>
              <p:nvPr/>
            </p:nvSpPr>
            <p:spPr>
              <a:xfrm>
                <a:off x="5120845" y="1425022"/>
                <a:ext cx="5843486" cy="461665"/>
              </a:xfrm>
              <a:prstGeom prst="rect">
                <a:avLst/>
              </a:prstGeom>
              <a:noFill/>
            </p:spPr>
            <p:txBody>
              <a:bodyPr wrap="square" rtlCol="0">
                <a:spAutoFit/>
              </a:bodyPr>
              <a:lstStyle/>
              <a:p>
                <a:r>
                  <a:rPr lang="en-US" sz="2400" dirty="0"/>
                  <a:t>Overall sales are </a:t>
                </a:r>
                <a:r>
                  <a:rPr lang="en-US" sz="2400" dirty="0">
                    <a:solidFill>
                      <a:srgbClr val="00B300"/>
                    </a:solidFill>
                  </a:rPr>
                  <a:t>increasing</a:t>
                </a:r>
                <a:r>
                  <a:rPr lang="en-US" sz="2400" dirty="0"/>
                  <a:t>.</a:t>
                </a:r>
              </a:p>
            </p:txBody>
          </p:sp>
        </p:grpSp>
      </p:grpSp>
      <p:sp>
        <p:nvSpPr>
          <p:cNvPr id="17" name="Title 2">
            <a:extLst>
              <a:ext uri="{FF2B5EF4-FFF2-40B4-BE49-F238E27FC236}">
                <a16:creationId xmlns:a16="http://schemas.microsoft.com/office/drawing/2014/main" id="{F2DB7448-2B35-4F85-9D49-CBF622CCFF21}"/>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Arrangement: </a:t>
            </a:r>
            <a:br>
              <a:rPr lang="en-US" dirty="0"/>
            </a:br>
            <a:r>
              <a:rPr lang="en-US" sz="2800" b="1" dirty="0">
                <a:solidFill>
                  <a:srgbClr val="000000"/>
                </a:solidFill>
                <a:latin typeface="Open Sans" panose="020B0606030504020204" pitchFamily="34" charset="0"/>
                <a:ea typeface="Times New Roman" panose="02020603050405020304" pitchFamily="18" charset="0"/>
              </a:rPr>
              <a:t>Display is free from decoration</a:t>
            </a:r>
            <a:endParaRPr lang="en-US" dirty="0"/>
          </a:p>
        </p:txBody>
      </p:sp>
      <p:sp>
        <p:nvSpPr>
          <p:cNvPr id="2" name="Date Placeholder 1">
            <a:extLst>
              <a:ext uri="{FF2B5EF4-FFF2-40B4-BE49-F238E27FC236}">
                <a16:creationId xmlns:a16="http://schemas.microsoft.com/office/drawing/2014/main" id="{AF6F5397-0C62-42C1-A8A4-D2605D581709}"/>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42491621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5B0B845-8902-4F06-B7EA-1D631ED86540}"/>
              </a:ext>
            </a:extLst>
          </p:cNvPr>
          <p:cNvSpPr>
            <a:spLocks noGrp="1"/>
          </p:cNvSpPr>
          <p:nvPr>
            <p:ph type="title"/>
          </p:nvPr>
        </p:nvSpPr>
        <p:spPr>
          <a:xfrm>
            <a:off x="1640176" y="2210128"/>
            <a:ext cx="10039927" cy="1143000"/>
          </a:xfrm>
        </p:spPr>
        <p:txBody>
          <a:bodyPr>
            <a:noAutofit/>
          </a:bodyPr>
          <a:lstStyle/>
          <a:p>
            <a:r>
              <a:rPr lang="en-US" sz="6000" dirty="0"/>
              <a:t>Let’s walk through the checkpoints in </a:t>
            </a:r>
            <a:br>
              <a:rPr lang="en-US" sz="11500" dirty="0"/>
            </a:br>
            <a:r>
              <a:rPr lang="en-US" sz="11500" dirty="0"/>
              <a:t>Color</a:t>
            </a:r>
          </a:p>
        </p:txBody>
      </p:sp>
    </p:spTree>
    <p:extLst>
      <p:ext uri="{BB962C8B-B14F-4D97-AF65-F5344CB8AC3E}">
        <p14:creationId xmlns:p14="http://schemas.microsoft.com/office/powerpoint/2010/main" val="31181657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05CE31C-8099-4F87-A12D-E7A23CD7299C}"/>
              </a:ext>
            </a:extLst>
          </p:cNvPr>
          <p:cNvSpPr/>
          <p:nvPr/>
        </p:nvSpPr>
        <p:spPr>
          <a:xfrm>
            <a:off x="426485" y="3883908"/>
            <a:ext cx="11353801" cy="1538883"/>
          </a:xfrm>
          <a:prstGeom prst="rect">
            <a:avLst/>
          </a:prstGeom>
        </p:spPr>
        <p:txBody>
          <a:bodyPr wrap="square">
            <a:spAutoFit/>
          </a:bodyPr>
          <a:lstStyle/>
          <a:p>
            <a:pPr>
              <a:spcAft>
                <a:spcPts val="600"/>
              </a:spcAft>
            </a:pPr>
            <a:r>
              <a:rPr lang="en-US" sz="2800" b="1" dirty="0"/>
              <a:t>Fully met </a:t>
            </a:r>
            <a:r>
              <a:rPr lang="en-US" sz="2800" dirty="0"/>
              <a:t>= Appears that colors were changed from the default.</a:t>
            </a:r>
          </a:p>
          <a:p>
            <a:pPr>
              <a:spcAft>
                <a:spcPts val="600"/>
              </a:spcAft>
            </a:pPr>
            <a:r>
              <a:rPr lang="en-US" sz="2800" b="1" dirty="0"/>
              <a:t>Partially met </a:t>
            </a:r>
            <a:r>
              <a:rPr lang="en-US" sz="2800" dirty="0"/>
              <a:t>= This one will usually be “Not met” or “Fully met.” </a:t>
            </a:r>
          </a:p>
          <a:p>
            <a:pPr>
              <a:spcAft>
                <a:spcPts val="600"/>
              </a:spcAft>
            </a:pPr>
            <a:r>
              <a:rPr lang="en-US" sz="2800" b="1" dirty="0"/>
              <a:t>Not met </a:t>
            </a:r>
            <a:r>
              <a:rPr lang="en-US" sz="2800" dirty="0"/>
              <a:t>= Appears to be default Excel or Tableau coloring.</a:t>
            </a:r>
          </a:p>
        </p:txBody>
      </p:sp>
      <p:sp>
        <p:nvSpPr>
          <p:cNvPr id="9" name="Rectangle 8">
            <a:extLst>
              <a:ext uri="{FF2B5EF4-FFF2-40B4-BE49-F238E27FC236}">
                <a16:creationId xmlns:a16="http://schemas.microsoft.com/office/drawing/2014/main" id="{ECF326AF-86D5-4C2B-BEDB-FC747D4B0A44}"/>
              </a:ext>
            </a:extLst>
          </p:cNvPr>
          <p:cNvSpPr/>
          <p:nvPr/>
        </p:nvSpPr>
        <p:spPr>
          <a:xfrm>
            <a:off x="426485" y="1296699"/>
            <a:ext cx="11260372" cy="1631216"/>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Colors should represent brand or other intentional choice, not default color schemes. Use your organization’s colors or your client’s colors. Work with online tools to identify brand colors and others that are compatible.</a:t>
            </a:r>
            <a:endParaRPr lang="en-US" sz="2800" dirty="0"/>
          </a:p>
        </p:txBody>
      </p:sp>
      <p:sp>
        <p:nvSpPr>
          <p:cNvPr id="10" name="Title 2">
            <a:extLst>
              <a:ext uri="{FF2B5EF4-FFF2-40B4-BE49-F238E27FC236}">
                <a16:creationId xmlns:a16="http://schemas.microsoft.com/office/drawing/2014/main" id="{5EEB474A-37D0-4099-8AC4-48AC36A3827B}"/>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Color scheme is intentional</a:t>
            </a:r>
            <a:endParaRPr lang="en-US" dirty="0"/>
          </a:p>
        </p:txBody>
      </p:sp>
      <p:sp>
        <p:nvSpPr>
          <p:cNvPr id="2" name="Date Placeholder 1">
            <a:extLst>
              <a:ext uri="{FF2B5EF4-FFF2-40B4-BE49-F238E27FC236}">
                <a16:creationId xmlns:a16="http://schemas.microsoft.com/office/drawing/2014/main" id="{48093E70-4EF0-4D0B-8830-C2B32EAEB060}"/>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5659875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F571E7-79A8-4908-9DEE-5D82C7A5F2E7}"/>
              </a:ext>
            </a:extLst>
          </p:cNvPr>
          <p:cNvSpPr/>
          <p:nvPr/>
        </p:nvSpPr>
        <p:spPr>
          <a:xfrm>
            <a:off x="426485" y="2090172"/>
            <a:ext cx="4313473" cy="2246769"/>
          </a:xfrm>
          <a:prstGeom prst="rect">
            <a:avLst/>
          </a:prstGeom>
        </p:spPr>
        <p:txBody>
          <a:bodyPr wrap="square">
            <a:spAutoFit/>
          </a:bodyPr>
          <a:lstStyle/>
          <a:p>
            <a:r>
              <a:rPr lang="en-US" sz="2800" b="1" dirty="0"/>
              <a:t>Example:</a:t>
            </a:r>
          </a:p>
          <a:p>
            <a:r>
              <a:rPr lang="en-US" sz="2800" dirty="0"/>
              <a:t>Graph appears to follow default Excel color scheme</a:t>
            </a:r>
          </a:p>
          <a:p>
            <a:endParaRPr lang="en-US" sz="2800" dirty="0">
              <a:solidFill>
                <a:schemeClr val="accent5">
                  <a:lumMod val="75000"/>
                </a:schemeClr>
              </a:solidFill>
            </a:endParaRPr>
          </a:p>
          <a:p>
            <a:r>
              <a:rPr lang="en-US" sz="2800" dirty="0">
                <a:solidFill>
                  <a:schemeClr val="accent4"/>
                </a:solidFill>
              </a:rPr>
              <a:t>Rating = 0</a:t>
            </a:r>
          </a:p>
        </p:txBody>
      </p:sp>
      <p:graphicFrame>
        <p:nvGraphicFramePr>
          <p:cNvPr id="6" name="Chart 5">
            <a:extLst>
              <a:ext uri="{FF2B5EF4-FFF2-40B4-BE49-F238E27FC236}">
                <a16:creationId xmlns:a16="http://schemas.microsoft.com/office/drawing/2014/main" id="{8BED7CB7-3722-4878-B2FC-93FA99AE6DF2}"/>
              </a:ext>
            </a:extLst>
          </p:cNvPr>
          <p:cNvGraphicFramePr/>
          <p:nvPr>
            <p:extLst>
              <p:ext uri="{D42A27DB-BD31-4B8C-83A1-F6EECF244321}">
                <p14:modId xmlns:p14="http://schemas.microsoft.com/office/powerpoint/2010/main" val="3562579009"/>
              </p:ext>
            </p:extLst>
          </p:nvPr>
        </p:nvGraphicFramePr>
        <p:xfrm>
          <a:off x="5210964" y="1523262"/>
          <a:ext cx="6264223" cy="4550116"/>
        </p:xfrm>
        <a:graphic>
          <a:graphicData uri="http://schemas.openxmlformats.org/drawingml/2006/chart">
            <c:chart xmlns:c="http://schemas.openxmlformats.org/drawingml/2006/chart" xmlns:r="http://schemas.openxmlformats.org/officeDocument/2006/relationships" r:id="rId3"/>
          </a:graphicData>
        </a:graphic>
      </p:graphicFrame>
      <p:sp>
        <p:nvSpPr>
          <p:cNvPr id="7" name="Title 2">
            <a:extLst>
              <a:ext uri="{FF2B5EF4-FFF2-40B4-BE49-F238E27FC236}">
                <a16:creationId xmlns:a16="http://schemas.microsoft.com/office/drawing/2014/main" id="{663FC513-7B61-43B8-8C03-1297BF985A6E}"/>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Color scheme is intentional</a:t>
            </a:r>
            <a:endParaRPr lang="en-US" dirty="0"/>
          </a:p>
        </p:txBody>
      </p:sp>
      <p:sp>
        <p:nvSpPr>
          <p:cNvPr id="2" name="Date Placeholder 1">
            <a:extLst>
              <a:ext uri="{FF2B5EF4-FFF2-40B4-BE49-F238E27FC236}">
                <a16:creationId xmlns:a16="http://schemas.microsoft.com/office/drawing/2014/main" id="{C7B76008-8FC7-424C-94E0-F5E0292812BC}"/>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40646739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06CFDEF-F095-4BD6-A2F0-E44D913C3414}"/>
              </a:ext>
            </a:extLst>
          </p:cNvPr>
          <p:cNvSpPr/>
          <p:nvPr/>
        </p:nvSpPr>
        <p:spPr>
          <a:xfrm>
            <a:off x="426485" y="3786439"/>
            <a:ext cx="11353801" cy="1969770"/>
          </a:xfrm>
          <a:prstGeom prst="rect">
            <a:avLst/>
          </a:prstGeom>
        </p:spPr>
        <p:txBody>
          <a:bodyPr wrap="square">
            <a:spAutoFit/>
          </a:bodyPr>
          <a:lstStyle/>
          <a:p>
            <a:pPr>
              <a:spcAft>
                <a:spcPts val="600"/>
              </a:spcAft>
            </a:pPr>
            <a:r>
              <a:rPr lang="en-US" sz="2800" b="1" dirty="0"/>
              <a:t>Fully met </a:t>
            </a:r>
            <a:r>
              <a:rPr lang="en-US" sz="2800" dirty="0"/>
              <a:t>= There’s an action color </a:t>
            </a:r>
            <a:r>
              <a:rPr lang="en-US" sz="2800" b="1" dirty="0"/>
              <a:t>and </a:t>
            </a:r>
            <a:r>
              <a:rPr lang="en-US" sz="2800" dirty="0"/>
              <a:t>comparison data is in a muted color.</a:t>
            </a:r>
          </a:p>
          <a:p>
            <a:pPr>
              <a:spcAft>
                <a:spcPts val="600"/>
              </a:spcAft>
            </a:pPr>
            <a:r>
              <a:rPr lang="en-US" sz="2800" b="1" dirty="0"/>
              <a:t>Partially met </a:t>
            </a:r>
            <a:r>
              <a:rPr lang="en-US" sz="2800" dirty="0"/>
              <a:t>= There’s an action color but other colors for comparison/less important data are not muted. </a:t>
            </a:r>
          </a:p>
          <a:p>
            <a:pPr>
              <a:spcAft>
                <a:spcPts val="600"/>
              </a:spcAft>
            </a:pPr>
            <a:r>
              <a:rPr lang="en-US" sz="2800" b="1" dirty="0"/>
              <a:t>Not met </a:t>
            </a:r>
            <a:r>
              <a:rPr lang="en-US" sz="2800" dirty="0"/>
              <a:t>= No discernable action color/too many colors.</a:t>
            </a:r>
          </a:p>
        </p:txBody>
      </p:sp>
      <p:sp>
        <p:nvSpPr>
          <p:cNvPr id="10" name="Rectangle 9">
            <a:extLst>
              <a:ext uri="{FF2B5EF4-FFF2-40B4-BE49-F238E27FC236}">
                <a16:creationId xmlns:a16="http://schemas.microsoft.com/office/drawing/2014/main" id="{D65AFB86-C219-4BE0-91E5-554A1A8893E4}"/>
              </a:ext>
            </a:extLst>
          </p:cNvPr>
          <p:cNvSpPr/>
          <p:nvPr/>
        </p:nvSpPr>
        <p:spPr>
          <a:xfrm>
            <a:off x="426485" y="1296699"/>
            <a:ext cx="11260372" cy="1261884"/>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Action colors should guide the viewer to key parts of the display. Less important, supporting, or comparison data should be a muted color, like gray.</a:t>
            </a:r>
            <a:endParaRPr lang="en-US" sz="2800" dirty="0"/>
          </a:p>
        </p:txBody>
      </p:sp>
      <p:sp>
        <p:nvSpPr>
          <p:cNvPr id="11" name="Title 2">
            <a:extLst>
              <a:ext uri="{FF2B5EF4-FFF2-40B4-BE49-F238E27FC236}">
                <a16:creationId xmlns:a16="http://schemas.microsoft.com/office/drawing/2014/main" id="{84FAF609-622A-4A44-A5F9-7E80F7F88E9F}"/>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Color is used to highlight key patterns</a:t>
            </a:r>
            <a:endParaRPr lang="en-US" dirty="0"/>
          </a:p>
        </p:txBody>
      </p:sp>
      <p:sp>
        <p:nvSpPr>
          <p:cNvPr id="2" name="Date Placeholder 1">
            <a:extLst>
              <a:ext uri="{FF2B5EF4-FFF2-40B4-BE49-F238E27FC236}">
                <a16:creationId xmlns:a16="http://schemas.microsoft.com/office/drawing/2014/main" id="{79778CC4-A28A-4426-A2EF-1C9A67CB6840}"/>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984972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26485" y="274718"/>
            <a:ext cx="11164382" cy="1143000"/>
          </a:xfrm>
        </p:spPr>
        <p:txBody>
          <a:bodyPr>
            <a:normAutofit/>
          </a:bodyPr>
          <a:lstStyle/>
          <a:p>
            <a:r>
              <a:rPr lang="en-US" dirty="0"/>
              <a:t>What’s not included in your ratings?</a:t>
            </a:r>
          </a:p>
        </p:txBody>
      </p:sp>
      <p:sp>
        <p:nvSpPr>
          <p:cNvPr id="5" name="Rectangle 4">
            <a:extLst>
              <a:ext uri="{FF2B5EF4-FFF2-40B4-BE49-F238E27FC236}">
                <a16:creationId xmlns:a16="http://schemas.microsoft.com/office/drawing/2014/main" id="{89E4051A-845F-43B7-9E69-C11E928DAF9B}"/>
              </a:ext>
            </a:extLst>
          </p:cNvPr>
          <p:cNvSpPr/>
          <p:nvPr/>
        </p:nvSpPr>
        <p:spPr>
          <a:xfrm>
            <a:off x="426485" y="1790438"/>
            <a:ext cx="5703278" cy="2954655"/>
          </a:xfrm>
          <a:prstGeom prst="rect">
            <a:avLst/>
          </a:prstGeom>
        </p:spPr>
        <p:txBody>
          <a:bodyPr wrap="square">
            <a:spAutoFit/>
          </a:bodyPr>
          <a:lstStyle/>
          <a:p>
            <a:r>
              <a:rPr lang="en-US" sz="2800" dirty="0">
                <a:ea typeface="Calibri" panose="020F0502020204030204" pitchFamily="34" charset="0"/>
              </a:rPr>
              <a:t>Anything that’s not a part of the graph/chart…</a:t>
            </a:r>
          </a:p>
          <a:p>
            <a:pPr marL="285750" indent="-285750">
              <a:buFont typeface="Arial" panose="020B0604020202020204" pitchFamily="34" charset="0"/>
              <a:buChar char="•"/>
            </a:pPr>
            <a:r>
              <a:rPr lang="en-US" sz="2800" b="1" dirty="0">
                <a:solidFill>
                  <a:schemeClr val="accent4"/>
                </a:solidFill>
              </a:rPr>
              <a:t>Section headings</a:t>
            </a:r>
          </a:p>
          <a:p>
            <a:pPr marL="285750" indent="-285750">
              <a:buFont typeface="Arial" panose="020B0604020202020204" pitchFamily="34" charset="0"/>
              <a:buChar char="•"/>
            </a:pPr>
            <a:r>
              <a:rPr lang="en-US" sz="2800" b="1" dirty="0">
                <a:solidFill>
                  <a:schemeClr val="accent4"/>
                </a:solidFill>
              </a:rPr>
              <a:t>Narrative text</a:t>
            </a:r>
            <a:r>
              <a:rPr lang="en-US" sz="2800" dirty="0"/>
              <a:t>, etc.</a:t>
            </a:r>
          </a:p>
          <a:p>
            <a:pPr marL="285750" indent="-285750">
              <a:buFont typeface="Arial" panose="020B0604020202020204" pitchFamily="34" charset="0"/>
              <a:buChar char="•"/>
            </a:pPr>
            <a:endParaRPr lang="en-US" sz="2800" b="1" dirty="0">
              <a:solidFill>
                <a:schemeClr val="accent2">
                  <a:lumMod val="75000"/>
                </a:schemeClr>
              </a:solidFill>
            </a:endParaRPr>
          </a:p>
          <a:p>
            <a:endParaRPr lang="en-US" sz="2800" dirty="0"/>
          </a:p>
          <a:p>
            <a:pPr marL="285750" indent="-285750">
              <a:buFont typeface="Arial" panose="020B0604020202020204" pitchFamily="34" charset="0"/>
              <a:buChar char="•"/>
            </a:pPr>
            <a:endParaRPr lang="en-US" dirty="0"/>
          </a:p>
        </p:txBody>
      </p:sp>
      <p:cxnSp>
        <p:nvCxnSpPr>
          <p:cNvPr id="6" name="Straight Arrow Connector 5">
            <a:extLst>
              <a:ext uri="{FF2B5EF4-FFF2-40B4-BE49-F238E27FC236}">
                <a16:creationId xmlns:a16="http://schemas.microsoft.com/office/drawing/2014/main" id="{D9BF9CD0-5B5C-4F20-9E1D-439F12F908FA}"/>
              </a:ext>
            </a:extLst>
          </p:cNvPr>
          <p:cNvCxnSpPr>
            <a:cxnSpLocks/>
          </p:cNvCxnSpPr>
          <p:nvPr/>
        </p:nvCxnSpPr>
        <p:spPr>
          <a:xfrm flipV="1">
            <a:off x="4557932" y="1947333"/>
            <a:ext cx="2046068" cy="909686"/>
          </a:xfrm>
          <a:prstGeom prst="straightConnector1">
            <a:avLst/>
          </a:prstGeom>
          <a:ln w="38100">
            <a:solidFill>
              <a:schemeClr val="accent4"/>
            </a:solidFill>
            <a:tailEnd type="triangle"/>
          </a:ln>
        </p:spPr>
        <p:style>
          <a:lnRef idx="1">
            <a:schemeClr val="accent2"/>
          </a:lnRef>
          <a:fillRef idx="0">
            <a:schemeClr val="accent2"/>
          </a:fillRef>
          <a:effectRef idx="0">
            <a:schemeClr val="accent2"/>
          </a:effectRef>
          <a:fontRef idx="minor">
            <a:schemeClr val="tx1"/>
          </a:fontRef>
        </p:style>
      </p:cxnSp>
      <p:cxnSp>
        <p:nvCxnSpPr>
          <p:cNvPr id="7" name="Straight Arrow Connector 6">
            <a:extLst>
              <a:ext uri="{FF2B5EF4-FFF2-40B4-BE49-F238E27FC236}">
                <a16:creationId xmlns:a16="http://schemas.microsoft.com/office/drawing/2014/main" id="{E4005B98-125C-4EDE-9FB3-A2A768F5799E}"/>
              </a:ext>
            </a:extLst>
          </p:cNvPr>
          <p:cNvCxnSpPr/>
          <p:nvPr/>
        </p:nvCxnSpPr>
        <p:spPr>
          <a:xfrm flipV="1">
            <a:off x="4557932" y="3335319"/>
            <a:ext cx="1983546" cy="42203"/>
          </a:xfrm>
          <a:prstGeom prst="straightConnector1">
            <a:avLst/>
          </a:prstGeom>
          <a:ln w="38100">
            <a:solidFill>
              <a:schemeClr val="accent4"/>
            </a:solidFill>
            <a:tailEnd type="triangle"/>
          </a:ln>
        </p:spPr>
        <p:style>
          <a:lnRef idx="1">
            <a:schemeClr val="accent2"/>
          </a:lnRef>
          <a:fillRef idx="0">
            <a:schemeClr val="accent2"/>
          </a:fillRef>
          <a:effectRef idx="0">
            <a:schemeClr val="accent2"/>
          </a:effectRef>
          <a:fontRef idx="minor">
            <a:schemeClr val="tx1"/>
          </a:fontRef>
        </p:style>
      </p:cxnSp>
      <p:sp>
        <p:nvSpPr>
          <p:cNvPr id="8" name="Rectangle 7">
            <a:extLst>
              <a:ext uri="{FF2B5EF4-FFF2-40B4-BE49-F238E27FC236}">
                <a16:creationId xmlns:a16="http://schemas.microsoft.com/office/drawing/2014/main" id="{A964BC94-F1A0-4892-86AE-B9CD71AFA39E}"/>
              </a:ext>
            </a:extLst>
          </p:cNvPr>
          <p:cNvSpPr/>
          <p:nvPr/>
        </p:nvSpPr>
        <p:spPr>
          <a:xfrm>
            <a:off x="2280139" y="5347381"/>
            <a:ext cx="2706858" cy="584775"/>
          </a:xfrm>
          <a:prstGeom prst="rect">
            <a:avLst/>
          </a:prstGeom>
        </p:spPr>
        <p:txBody>
          <a:bodyPr wrap="square" anchor="ctr">
            <a:spAutoFit/>
          </a:bodyPr>
          <a:lstStyle/>
          <a:p>
            <a:r>
              <a:rPr lang="en-US" sz="3200" b="1" dirty="0">
                <a:solidFill>
                  <a:schemeClr val="accent1"/>
                </a:solidFill>
              </a:rPr>
              <a:t>Only this stuff</a:t>
            </a:r>
            <a:endParaRPr lang="en-US" sz="2000" b="1" dirty="0">
              <a:solidFill>
                <a:schemeClr val="accent1"/>
              </a:solidFill>
            </a:endParaRPr>
          </a:p>
        </p:txBody>
      </p:sp>
      <p:sp>
        <p:nvSpPr>
          <p:cNvPr id="9" name="Left Bracket 8">
            <a:extLst>
              <a:ext uri="{FF2B5EF4-FFF2-40B4-BE49-F238E27FC236}">
                <a16:creationId xmlns:a16="http://schemas.microsoft.com/office/drawing/2014/main" id="{06C7C5BA-C6E7-4412-A76B-0A54910FECD4}"/>
              </a:ext>
            </a:extLst>
          </p:cNvPr>
          <p:cNvSpPr/>
          <p:nvPr/>
        </p:nvSpPr>
        <p:spPr>
          <a:xfrm>
            <a:off x="5948289" y="4337257"/>
            <a:ext cx="207432" cy="2335315"/>
          </a:xfrm>
          <a:prstGeom prst="leftBracket">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E53AED83-98D6-4552-9099-CD7DCDAD9051}"/>
              </a:ext>
            </a:extLst>
          </p:cNvPr>
          <p:cNvCxnSpPr>
            <a:stCxn id="8" idx="3"/>
          </p:cNvCxnSpPr>
          <p:nvPr/>
        </p:nvCxnSpPr>
        <p:spPr>
          <a:xfrm flipV="1">
            <a:off x="4986997" y="5639768"/>
            <a:ext cx="961292" cy="1"/>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D78A70BB-738F-4F03-B358-9FCBF376E59D}"/>
              </a:ext>
            </a:extLst>
          </p:cNvPr>
          <p:cNvSpPr/>
          <p:nvPr/>
        </p:nvSpPr>
        <p:spPr>
          <a:xfrm>
            <a:off x="4742571" y="2726456"/>
            <a:ext cx="2706858" cy="584775"/>
          </a:xfrm>
          <a:prstGeom prst="rect">
            <a:avLst/>
          </a:prstGeom>
        </p:spPr>
        <p:txBody>
          <a:bodyPr wrap="square" anchor="ctr">
            <a:spAutoFit/>
          </a:bodyPr>
          <a:lstStyle/>
          <a:p>
            <a:r>
              <a:rPr lang="en-US" sz="3200" b="1" dirty="0">
                <a:solidFill>
                  <a:schemeClr val="accent4"/>
                </a:solidFill>
              </a:rPr>
              <a:t>Nope!</a:t>
            </a:r>
            <a:endParaRPr lang="en-US" sz="2000" b="1" dirty="0">
              <a:solidFill>
                <a:schemeClr val="accent4"/>
              </a:solidFill>
            </a:endParaRPr>
          </a:p>
        </p:txBody>
      </p:sp>
      <p:grpSp>
        <p:nvGrpSpPr>
          <p:cNvPr id="15" name="Group 14">
            <a:extLst>
              <a:ext uri="{FF2B5EF4-FFF2-40B4-BE49-F238E27FC236}">
                <a16:creationId xmlns:a16="http://schemas.microsoft.com/office/drawing/2014/main" id="{6164B289-2CD0-4B25-A2BB-390FABE45130}"/>
              </a:ext>
            </a:extLst>
          </p:cNvPr>
          <p:cNvGrpSpPr/>
          <p:nvPr/>
        </p:nvGrpSpPr>
        <p:grpSpPr>
          <a:xfrm>
            <a:off x="6717560" y="1443749"/>
            <a:ext cx="5345722" cy="5700457"/>
            <a:chOff x="12994783" y="1918951"/>
            <a:chExt cx="5345722" cy="5700457"/>
          </a:xfrm>
        </p:grpSpPr>
        <p:sp>
          <p:nvSpPr>
            <p:cNvPr id="2" name="Rectangle 1">
              <a:extLst>
                <a:ext uri="{FF2B5EF4-FFF2-40B4-BE49-F238E27FC236}">
                  <a16:creationId xmlns:a16="http://schemas.microsoft.com/office/drawing/2014/main" id="{522AF9C2-4DBB-44AB-BCE0-A45BEF38A368}"/>
                </a:ext>
              </a:extLst>
            </p:cNvPr>
            <p:cNvSpPr/>
            <p:nvPr/>
          </p:nvSpPr>
          <p:spPr>
            <a:xfrm>
              <a:off x="12994783" y="1918951"/>
              <a:ext cx="5345722" cy="570045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1FC895DB-CCBE-4FB7-9059-77AE9E017112}"/>
                </a:ext>
              </a:extLst>
            </p:cNvPr>
            <p:cNvSpPr txBox="1"/>
            <p:nvPr/>
          </p:nvSpPr>
          <p:spPr>
            <a:xfrm>
              <a:off x="13149330" y="2164881"/>
              <a:ext cx="3902298" cy="372257"/>
            </a:xfrm>
            <a:prstGeom prst="rect">
              <a:avLst/>
            </a:prstGeom>
            <a:noFill/>
          </p:spPr>
          <p:txBody>
            <a:bodyPr wrap="square" rtlCol="0">
              <a:spAutoFit/>
            </a:bodyPr>
            <a:lstStyle/>
            <a:p>
              <a:r>
                <a:rPr lang="en-US" dirty="0"/>
                <a:t>Some interesting header.</a:t>
              </a:r>
            </a:p>
          </p:txBody>
        </p:sp>
        <p:sp>
          <p:nvSpPr>
            <p:cNvPr id="13" name="TextBox 12">
              <a:extLst>
                <a:ext uri="{FF2B5EF4-FFF2-40B4-BE49-F238E27FC236}">
                  <a16:creationId xmlns:a16="http://schemas.microsoft.com/office/drawing/2014/main" id="{DAAC0E21-8BC4-4BE4-A924-909F57A991F0}"/>
                </a:ext>
              </a:extLst>
            </p:cNvPr>
            <p:cNvSpPr txBox="1"/>
            <p:nvPr/>
          </p:nvSpPr>
          <p:spPr>
            <a:xfrm>
              <a:off x="13149329" y="2627826"/>
              <a:ext cx="4474791" cy="2492990"/>
            </a:xfrm>
            <a:prstGeom prst="rect">
              <a:avLst/>
            </a:prstGeom>
            <a:noFill/>
          </p:spPr>
          <p:txBody>
            <a:bodyPr wrap="square" rtlCol="0">
              <a:spAutoFit/>
            </a:bodyPr>
            <a:lstStyle/>
            <a:p>
              <a:r>
                <a:rPr lang="en-US" sz="1200" dirty="0"/>
                <a:t>Narrative text here. Narrative text here. Narrative text here. </a:t>
              </a:r>
            </a:p>
            <a:p>
              <a:r>
                <a:rPr lang="en-US" sz="1200" dirty="0"/>
                <a:t>Narrative text here.  Narrative text here.  Narrative text here. </a:t>
              </a:r>
            </a:p>
            <a:p>
              <a:r>
                <a:rPr lang="en-US" sz="1200" dirty="0"/>
                <a:t>Narrative text here.  Narrative text here. Narrative text here. Narrative text here. Narrative text here. Narrative text here.  Narrative text here.  Narrative text here. Narrative text here.  Narrative text here. Narrative text here. Narrative text here. Narrative text here. Narrative text here.  Narrative text here.  Narrative text here. Narrative text here.  Narrative text here. </a:t>
              </a:r>
            </a:p>
            <a:p>
              <a:endParaRPr lang="en-US" sz="1200" dirty="0"/>
            </a:p>
            <a:p>
              <a:endParaRPr lang="en-US" sz="1200" dirty="0"/>
            </a:p>
            <a:p>
              <a:endParaRPr lang="en-US" sz="1200" dirty="0"/>
            </a:p>
            <a:p>
              <a:endParaRPr lang="en-US" sz="1200" dirty="0"/>
            </a:p>
            <a:p>
              <a:endParaRPr lang="en-US" sz="1200" dirty="0"/>
            </a:p>
          </p:txBody>
        </p:sp>
        <p:graphicFrame>
          <p:nvGraphicFramePr>
            <p:cNvPr id="14" name="Chart 13">
              <a:extLst>
                <a:ext uri="{FF2B5EF4-FFF2-40B4-BE49-F238E27FC236}">
                  <a16:creationId xmlns:a16="http://schemas.microsoft.com/office/drawing/2014/main" id="{C468D72A-9F9A-4CDC-A4B4-80F333B188E6}"/>
                </a:ext>
              </a:extLst>
            </p:cNvPr>
            <p:cNvGraphicFramePr/>
            <p:nvPr>
              <p:extLst>
                <p:ext uri="{D42A27DB-BD31-4B8C-83A1-F6EECF244321}">
                  <p14:modId xmlns:p14="http://schemas.microsoft.com/office/powerpoint/2010/main" val="1788320999"/>
                </p:ext>
              </p:extLst>
            </p:nvPr>
          </p:nvGraphicFramePr>
          <p:xfrm>
            <a:off x="13149330" y="4745093"/>
            <a:ext cx="4971245" cy="2402682"/>
          </p:xfrm>
          <a:graphic>
            <a:graphicData uri="http://schemas.openxmlformats.org/drawingml/2006/chart">
              <c:chart xmlns:c="http://schemas.openxmlformats.org/drawingml/2006/chart" xmlns:r="http://schemas.openxmlformats.org/officeDocument/2006/relationships" r:id="rId3"/>
            </a:graphicData>
          </a:graphic>
        </p:graphicFrame>
      </p:grpSp>
      <p:sp>
        <p:nvSpPr>
          <p:cNvPr id="4" name="Date Placeholder 3">
            <a:extLst>
              <a:ext uri="{FF2B5EF4-FFF2-40B4-BE49-F238E27FC236}">
                <a16:creationId xmlns:a16="http://schemas.microsoft.com/office/drawing/2014/main" id="{322088BD-0EFF-4606-8D3A-012E763F7D2D}"/>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5513597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0325138-0B38-42AB-8D28-7111C057DE10}"/>
              </a:ext>
            </a:extLst>
          </p:cNvPr>
          <p:cNvSpPr/>
          <p:nvPr/>
        </p:nvSpPr>
        <p:spPr>
          <a:xfrm>
            <a:off x="426485" y="1953926"/>
            <a:ext cx="4214341" cy="2246769"/>
          </a:xfrm>
          <a:prstGeom prst="rect">
            <a:avLst/>
          </a:prstGeom>
        </p:spPr>
        <p:txBody>
          <a:bodyPr wrap="square">
            <a:spAutoFit/>
          </a:bodyPr>
          <a:lstStyle/>
          <a:p>
            <a:r>
              <a:rPr lang="en-US" sz="2800" b="1" dirty="0"/>
              <a:t>Example:</a:t>
            </a:r>
          </a:p>
          <a:p>
            <a:r>
              <a:rPr lang="en-US" sz="2800" dirty="0"/>
              <a:t>Blue highlights finding, all other bars are gray.</a:t>
            </a:r>
          </a:p>
          <a:p>
            <a:endParaRPr lang="en-US" sz="2800" dirty="0"/>
          </a:p>
          <a:p>
            <a:r>
              <a:rPr lang="en-US" sz="2800" dirty="0">
                <a:solidFill>
                  <a:schemeClr val="accent4"/>
                </a:solidFill>
              </a:rPr>
              <a:t>Rating = 2</a:t>
            </a:r>
          </a:p>
        </p:txBody>
      </p:sp>
      <p:sp>
        <p:nvSpPr>
          <p:cNvPr id="9" name="Title 2">
            <a:extLst>
              <a:ext uri="{FF2B5EF4-FFF2-40B4-BE49-F238E27FC236}">
                <a16:creationId xmlns:a16="http://schemas.microsoft.com/office/drawing/2014/main" id="{B91A80CC-2E37-45E0-8919-8AD813558929}"/>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Color is used to highlight key patterns</a:t>
            </a:r>
            <a:endParaRPr lang="en-US" dirty="0"/>
          </a:p>
        </p:txBody>
      </p:sp>
      <p:grpSp>
        <p:nvGrpSpPr>
          <p:cNvPr id="8" name="Group 7">
            <a:extLst>
              <a:ext uri="{FF2B5EF4-FFF2-40B4-BE49-F238E27FC236}">
                <a16:creationId xmlns:a16="http://schemas.microsoft.com/office/drawing/2014/main" id="{B04E7733-10CD-4567-811E-34961308115A}"/>
              </a:ext>
            </a:extLst>
          </p:cNvPr>
          <p:cNvGrpSpPr/>
          <p:nvPr/>
        </p:nvGrpSpPr>
        <p:grpSpPr>
          <a:xfrm>
            <a:off x="5209457" y="2005780"/>
            <a:ext cx="6191390" cy="4877811"/>
            <a:chOff x="12015323" y="1980189"/>
            <a:chExt cx="6191390" cy="4877811"/>
          </a:xfrm>
        </p:grpSpPr>
        <p:graphicFrame>
          <p:nvGraphicFramePr>
            <p:cNvPr id="10" name="Chart 9">
              <a:extLst>
                <a:ext uri="{FF2B5EF4-FFF2-40B4-BE49-F238E27FC236}">
                  <a16:creationId xmlns:a16="http://schemas.microsoft.com/office/drawing/2014/main" id="{A0960C46-FC40-4E76-B1FD-C072D1AB756F}"/>
                </a:ext>
              </a:extLst>
            </p:cNvPr>
            <p:cNvGraphicFramePr/>
            <p:nvPr>
              <p:extLst>
                <p:ext uri="{D42A27DB-BD31-4B8C-83A1-F6EECF244321}">
                  <p14:modId xmlns:p14="http://schemas.microsoft.com/office/powerpoint/2010/main" val="2852202445"/>
                </p:ext>
              </p:extLst>
            </p:nvPr>
          </p:nvGraphicFramePr>
          <p:xfrm>
            <a:off x="12015323" y="2180616"/>
            <a:ext cx="6006200" cy="4677384"/>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FC74DB10-2403-468C-8FE3-CA4DF10D3F1B}"/>
                </a:ext>
              </a:extLst>
            </p:cNvPr>
            <p:cNvSpPr txBox="1"/>
            <p:nvPr/>
          </p:nvSpPr>
          <p:spPr>
            <a:xfrm>
              <a:off x="12407742" y="1980189"/>
              <a:ext cx="5798971" cy="400110"/>
            </a:xfrm>
            <a:prstGeom prst="rect">
              <a:avLst/>
            </a:prstGeom>
            <a:noFill/>
          </p:spPr>
          <p:txBody>
            <a:bodyPr wrap="square" rtlCol="0">
              <a:spAutoFit/>
            </a:bodyPr>
            <a:lstStyle/>
            <a:p>
              <a:pPr>
                <a:spcAft>
                  <a:spcPts val="600"/>
                </a:spcAft>
              </a:pPr>
              <a:r>
                <a:rPr lang="en-US" sz="2000" b="1" dirty="0"/>
                <a:t>Coffee preferences focus on </a:t>
              </a:r>
              <a:r>
                <a:rPr lang="en-US" sz="2000" b="1" dirty="0">
                  <a:solidFill>
                    <a:schemeClr val="accent2"/>
                  </a:solidFill>
                </a:rPr>
                <a:t>chocolate-based drinks</a:t>
              </a:r>
              <a:r>
                <a:rPr lang="en-US" sz="2000" b="1" dirty="0"/>
                <a:t>.</a:t>
              </a:r>
            </a:p>
          </p:txBody>
        </p:sp>
      </p:grpSp>
      <p:sp>
        <p:nvSpPr>
          <p:cNvPr id="3" name="Date Placeholder 2">
            <a:extLst>
              <a:ext uri="{FF2B5EF4-FFF2-40B4-BE49-F238E27FC236}">
                <a16:creationId xmlns:a16="http://schemas.microsoft.com/office/drawing/2014/main" id="{2899A7DE-F031-4ADF-94C0-6E2A54A37D6D}"/>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1089032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639B5E-6BE2-417D-83DD-FDF73CE0A70F}"/>
              </a:ext>
            </a:extLst>
          </p:cNvPr>
          <p:cNvSpPr/>
          <p:nvPr/>
        </p:nvSpPr>
        <p:spPr>
          <a:xfrm>
            <a:off x="426485" y="3391198"/>
            <a:ext cx="11353801" cy="1538883"/>
          </a:xfrm>
          <a:prstGeom prst="rect">
            <a:avLst/>
          </a:prstGeom>
        </p:spPr>
        <p:txBody>
          <a:bodyPr wrap="square">
            <a:spAutoFit/>
          </a:bodyPr>
          <a:lstStyle/>
          <a:p>
            <a:pPr>
              <a:spcAft>
                <a:spcPts val="600"/>
              </a:spcAft>
            </a:pPr>
            <a:r>
              <a:rPr lang="en-US" sz="2800" b="1" dirty="0"/>
              <a:t>Fully met </a:t>
            </a:r>
            <a:r>
              <a:rPr lang="en-US" sz="2800" dirty="0"/>
              <a:t>= Patterns are equally clear in color and black and white.</a:t>
            </a:r>
          </a:p>
          <a:p>
            <a:pPr>
              <a:spcAft>
                <a:spcPts val="600"/>
              </a:spcAft>
            </a:pPr>
            <a:r>
              <a:rPr lang="en-US" sz="2800" b="1" dirty="0"/>
              <a:t>Partially met </a:t>
            </a:r>
            <a:r>
              <a:rPr lang="en-US" sz="2800" dirty="0"/>
              <a:t>= Patterns are harder to see in black and white than in color. </a:t>
            </a:r>
          </a:p>
          <a:p>
            <a:pPr>
              <a:spcAft>
                <a:spcPts val="600"/>
              </a:spcAft>
            </a:pPr>
            <a:r>
              <a:rPr lang="en-US" sz="2800" b="1" dirty="0"/>
              <a:t>Not met </a:t>
            </a:r>
            <a:r>
              <a:rPr lang="en-US" sz="2800" dirty="0"/>
              <a:t>= Different colors look the same or similar when printed in B&amp;W.</a:t>
            </a:r>
          </a:p>
        </p:txBody>
      </p:sp>
      <p:sp>
        <p:nvSpPr>
          <p:cNvPr id="7" name="Rectangle 6">
            <a:extLst>
              <a:ext uri="{FF2B5EF4-FFF2-40B4-BE49-F238E27FC236}">
                <a16:creationId xmlns:a16="http://schemas.microsoft.com/office/drawing/2014/main" id="{6C50E71C-59BD-4669-B97B-AD78FF59FBBF}"/>
              </a:ext>
            </a:extLst>
          </p:cNvPr>
          <p:cNvSpPr/>
          <p:nvPr/>
        </p:nvSpPr>
        <p:spPr>
          <a:xfrm>
            <a:off x="426485" y="5488237"/>
            <a:ext cx="11353801" cy="954107"/>
          </a:xfrm>
          <a:prstGeom prst="rect">
            <a:avLst/>
          </a:prstGeom>
        </p:spPr>
        <p:txBody>
          <a:bodyPr wrap="square">
            <a:spAutoFit/>
          </a:bodyPr>
          <a:lstStyle/>
          <a:p>
            <a:r>
              <a:rPr lang="en-US" sz="2800" dirty="0">
                <a:solidFill>
                  <a:schemeClr val="accent4"/>
                </a:solidFill>
              </a:rPr>
              <a:t>* Tip: Use print preview on your computer and select black and white or grayscale to quickly see what will happen to the colors when printed. </a:t>
            </a:r>
          </a:p>
        </p:txBody>
      </p:sp>
      <p:sp>
        <p:nvSpPr>
          <p:cNvPr id="10" name="Rectangle 9">
            <a:extLst>
              <a:ext uri="{FF2B5EF4-FFF2-40B4-BE49-F238E27FC236}">
                <a16:creationId xmlns:a16="http://schemas.microsoft.com/office/drawing/2014/main" id="{D78FB58A-EE20-48E5-BDC4-F10241042B95}"/>
              </a:ext>
            </a:extLst>
          </p:cNvPr>
          <p:cNvSpPr/>
          <p:nvPr/>
        </p:nvSpPr>
        <p:spPr>
          <a:xfrm>
            <a:off x="426485" y="1296699"/>
            <a:ext cx="11260372" cy="1261884"/>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When printed or photocopied in black and white, the viewer should still be able to see patterns in the data.</a:t>
            </a:r>
            <a:endParaRPr lang="en-US" sz="2800" dirty="0"/>
          </a:p>
        </p:txBody>
      </p:sp>
      <p:sp>
        <p:nvSpPr>
          <p:cNvPr id="11" name="Title 2">
            <a:extLst>
              <a:ext uri="{FF2B5EF4-FFF2-40B4-BE49-F238E27FC236}">
                <a16:creationId xmlns:a16="http://schemas.microsoft.com/office/drawing/2014/main" id="{864E6B63-2CED-4E70-857D-4333FA8D7BED}"/>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Color is legible when printed in black and white</a:t>
            </a:r>
            <a:endParaRPr lang="en-US" dirty="0"/>
          </a:p>
        </p:txBody>
      </p:sp>
      <p:sp>
        <p:nvSpPr>
          <p:cNvPr id="2" name="Date Placeholder 1">
            <a:extLst>
              <a:ext uri="{FF2B5EF4-FFF2-40B4-BE49-F238E27FC236}">
                <a16:creationId xmlns:a16="http://schemas.microsoft.com/office/drawing/2014/main" id="{58E5AB4D-CAD9-448A-B642-AEFD04DD51E7}"/>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6548544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0325138-0B38-42AB-8D28-7111C057DE10}"/>
              </a:ext>
            </a:extLst>
          </p:cNvPr>
          <p:cNvSpPr/>
          <p:nvPr/>
        </p:nvSpPr>
        <p:spPr>
          <a:xfrm>
            <a:off x="426485" y="1953926"/>
            <a:ext cx="3735214" cy="3970318"/>
          </a:xfrm>
          <a:prstGeom prst="rect">
            <a:avLst/>
          </a:prstGeom>
        </p:spPr>
        <p:txBody>
          <a:bodyPr wrap="square">
            <a:spAutoFit/>
          </a:bodyPr>
          <a:lstStyle/>
          <a:p>
            <a:r>
              <a:rPr lang="en-US" sz="2800" b="1" dirty="0"/>
              <a:t>Example:</a:t>
            </a:r>
          </a:p>
          <a:p>
            <a:r>
              <a:rPr lang="en-US" sz="2800" dirty="0"/>
              <a:t>In the before and after example, you can see it is hard to tell the difference between the colors when printed in black and white.</a:t>
            </a:r>
          </a:p>
          <a:p>
            <a:endParaRPr lang="en-US" sz="2800" dirty="0">
              <a:solidFill>
                <a:schemeClr val="accent5">
                  <a:lumMod val="75000"/>
                </a:schemeClr>
              </a:solidFill>
            </a:endParaRPr>
          </a:p>
          <a:p>
            <a:r>
              <a:rPr lang="en-US" sz="2800" dirty="0">
                <a:solidFill>
                  <a:schemeClr val="accent4"/>
                </a:solidFill>
              </a:rPr>
              <a:t>Rating = 0</a:t>
            </a:r>
          </a:p>
        </p:txBody>
      </p:sp>
      <p:graphicFrame>
        <p:nvGraphicFramePr>
          <p:cNvPr id="8" name="Chart 7">
            <a:extLst>
              <a:ext uri="{FF2B5EF4-FFF2-40B4-BE49-F238E27FC236}">
                <a16:creationId xmlns:a16="http://schemas.microsoft.com/office/drawing/2014/main" id="{227DCA67-C90F-45B7-B5A8-8003256EB484}"/>
              </a:ext>
            </a:extLst>
          </p:cNvPr>
          <p:cNvGraphicFramePr/>
          <p:nvPr>
            <p:extLst>
              <p:ext uri="{D42A27DB-BD31-4B8C-83A1-F6EECF244321}">
                <p14:modId xmlns:p14="http://schemas.microsoft.com/office/powerpoint/2010/main" val="1584285908"/>
              </p:ext>
            </p:extLst>
          </p:nvPr>
        </p:nvGraphicFramePr>
        <p:xfrm>
          <a:off x="13509971" y="2446020"/>
          <a:ext cx="6992587" cy="2255520"/>
        </p:xfrm>
        <a:graphic>
          <a:graphicData uri="http://schemas.openxmlformats.org/drawingml/2006/chart">
            <c:chart xmlns:c="http://schemas.openxmlformats.org/drawingml/2006/chart" xmlns:r="http://schemas.openxmlformats.org/officeDocument/2006/relationships" r:id="rId3"/>
          </a:graphicData>
        </a:graphic>
      </p:graphicFrame>
      <p:pic>
        <p:nvPicPr>
          <p:cNvPr id="9" name="Picture 8">
            <a:extLst>
              <a:ext uri="{FF2B5EF4-FFF2-40B4-BE49-F238E27FC236}">
                <a16:creationId xmlns:a16="http://schemas.microsoft.com/office/drawing/2014/main" id="{6DB591CF-AFFC-4DE3-A4B4-B0F6E9D4D12A}"/>
              </a:ext>
            </a:extLst>
          </p:cNvPr>
          <p:cNvPicPr>
            <a:picLocks noChangeAspect="1"/>
          </p:cNvPicPr>
          <p:nvPr/>
        </p:nvPicPr>
        <p:blipFill>
          <a:blip r:embed="rId4"/>
          <a:stretch>
            <a:fillRect/>
          </a:stretch>
        </p:blipFill>
        <p:spPr>
          <a:xfrm>
            <a:off x="4702761" y="1585700"/>
            <a:ext cx="6992718" cy="2255716"/>
          </a:xfrm>
          <a:prstGeom prst="rect">
            <a:avLst/>
          </a:prstGeom>
        </p:spPr>
      </p:pic>
      <p:pic>
        <p:nvPicPr>
          <p:cNvPr id="11" name="Picture 10">
            <a:extLst>
              <a:ext uri="{FF2B5EF4-FFF2-40B4-BE49-F238E27FC236}">
                <a16:creationId xmlns:a16="http://schemas.microsoft.com/office/drawing/2014/main" id="{B68991DE-7601-4A74-A85D-7D3770BDDF98}"/>
              </a:ext>
            </a:extLst>
          </p:cNvPr>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Lst>
          </a:blip>
          <a:stretch>
            <a:fillRect/>
          </a:stretch>
        </p:blipFill>
        <p:spPr>
          <a:xfrm>
            <a:off x="4702761" y="4469652"/>
            <a:ext cx="6992718" cy="2255716"/>
          </a:xfrm>
          <a:prstGeom prst="rect">
            <a:avLst/>
          </a:prstGeom>
        </p:spPr>
      </p:pic>
      <p:sp>
        <p:nvSpPr>
          <p:cNvPr id="14" name="Arrow: Right 13">
            <a:extLst>
              <a:ext uri="{FF2B5EF4-FFF2-40B4-BE49-F238E27FC236}">
                <a16:creationId xmlns:a16="http://schemas.microsoft.com/office/drawing/2014/main" id="{64428241-1D91-46CE-9394-17C51EE0D15D}"/>
              </a:ext>
            </a:extLst>
          </p:cNvPr>
          <p:cNvSpPr/>
          <p:nvPr/>
        </p:nvSpPr>
        <p:spPr>
          <a:xfrm rot="5400000">
            <a:off x="7930591" y="4045282"/>
            <a:ext cx="640985" cy="441562"/>
          </a:xfrm>
          <a:prstGeom prst="right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2">
            <a:extLst>
              <a:ext uri="{FF2B5EF4-FFF2-40B4-BE49-F238E27FC236}">
                <a16:creationId xmlns:a16="http://schemas.microsoft.com/office/drawing/2014/main" id="{46C01E9F-CE0B-426F-9182-07D1DC8F9D5D}"/>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Color is legible when printed in black and white</a:t>
            </a:r>
            <a:endParaRPr lang="en-US" dirty="0"/>
          </a:p>
        </p:txBody>
      </p:sp>
      <p:sp>
        <p:nvSpPr>
          <p:cNvPr id="2" name="Date Placeholder 1">
            <a:extLst>
              <a:ext uri="{FF2B5EF4-FFF2-40B4-BE49-F238E27FC236}">
                <a16:creationId xmlns:a16="http://schemas.microsoft.com/office/drawing/2014/main" id="{11C947B8-5C41-41E3-A198-90698A6940E0}"/>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9287616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BD8E868-4DFB-436F-99E1-7B883FB47C61}"/>
              </a:ext>
            </a:extLst>
          </p:cNvPr>
          <p:cNvSpPr/>
          <p:nvPr/>
        </p:nvSpPr>
        <p:spPr>
          <a:xfrm>
            <a:off x="426485" y="3463206"/>
            <a:ext cx="11353801" cy="1538883"/>
          </a:xfrm>
          <a:prstGeom prst="rect">
            <a:avLst/>
          </a:prstGeom>
        </p:spPr>
        <p:txBody>
          <a:bodyPr wrap="square">
            <a:spAutoFit/>
          </a:bodyPr>
          <a:lstStyle/>
          <a:p>
            <a:pPr>
              <a:spcAft>
                <a:spcPts val="600"/>
              </a:spcAft>
            </a:pPr>
            <a:r>
              <a:rPr lang="en-US" sz="2800" b="1" dirty="0"/>
              <a:t>Fully met </a:t>
            </a:r>
            <a:r>
              <a:rPr lang="en-US" sz="2800" dirty="0"/>
              <a:t>= There are no red/green, yellow/blue combinations.</a:t>
            </a:r>
          </a:p>
          <a:p>
            <a:pPr>
              <a:spcAft>
                <a:spcPts val="600"/>
              </a:spcAft>
            </a:pPr>
            <a:r>
              <a:rPr lang="en-US" sz="2800" b="1" dirty="0"/>
              <a:t>Partially met </a:t>
            </a:r>
            <a:r>
              <a:rPr lang="en-US" sz="2800" dirty="0"/>
              <a:t>= This is usually either “Not Met” or “Fully Met.” </a:t>
            </a:r>
          </a:p>
          <a:p>
            <a:pPr>
              <a:spcAft>
                <a:spcPts val="600"/>
              </a:spcAft>
            </a:pPr>
            <a:r>
              <a:rPr lang="en-US" sz="2800" b="1" dirty="0"/>
              <a:t>Not met </a:t>
            </a:r>
            <a:r>
              <a:rPr lang="en-US" sz="2800" dirty="0"/>
              <a:t>= Red/green or yellow/blue are used.</a:t>
            </a:r>
          </a:p>
        </p:txBody>
      </p:sp>
      <p:sp>
        <p:nvSpPr>
          <p:cNvPr id="9" name="Rectangle 8">
            <a:extLst>
              <a:ext uri="{FF2B5EF4-FFF2-40B4-BE49-F238E27FC236}">
                <a16:creationId xmlns:a16="http://schemas.microsoft.com/office/drawing/2014/main" id="{FDBF9045-0CEA-4B4A-81F4-5565B06F7A65}"/>
              </a:ext>
            </a:extLst>
          </p:cNvPr>
          <p:cNvSpPr/>
          <p:nvPr/>
        </p:nvSpPr>
        <p:spPr>
          <a:xfrm>
            <a:off x="426485" y="1296699"/>
            <a:ext cx="11260372" cy="1261884"/>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Avoid red-green and yellow-blue combinations, especially when those colors touch one another. Avoid using red to mean bad and green to mean good in the same chart.</a:t>
            </a:r>
            <a:endParaRPr lang="en-US" sz="2800" dirty="0"/>
          </a:p>
        </p:txBody>
      </p:sp>
      <p:sp>
        <p:nvSpPr>
          <p:cNvPr id="10" name="Title 2">
            <a:extLst>
              <a:ext uri="{FF2B5EF4-FFF2-40B4-BE49-F238E27FC236}">
                <a16:creationId xmlns:a16="http://schemas.microsoft.com/office/drawing/2014/main" id="{FEB9BBE1-58DC-4A8F-8428-016B24A89140}"/>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Color is legible for people with colorblindness</a:t>
            </a:r>
            <a:endParaRPr lang="en-US" dirty="0"/>
          </a:p>
        </p:txBody>
      </p:sp>
      <p:sp>
        <p:nvSpPr>
          <p:cNvPr id="2" name="Date Placeholder 1">
            <a:extLst>
              <a:ext uri="{FF2B5EF4-FFF2-40B4-BE49-F238E27FC236}">
                <a16:creationId xmlns:a16="http://schemas.microsoft.com/office/drawing/2014/main" id="{73647AA0-646C-4B19-A607-7147CAFE2ABD}"/>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8427254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0325138-0B38-42AB-8D28-7111C057DE10}"/>
              </a:ext>
            </a:extLst>
          </p:cNvPr>
          <p:cNvSpPr/>
          <p:nvPr/>
        </p:nvSpPr>
        <p:spPr>
          <a:xfrm>
            <a:off x="505143" y="1889760"/>
            <a:ext cx="4107497" cy="2677656"/>
          </a:xfrm>
          <a:prstGeom prst="rect">
            <a:avLst/>
          </a:prstGeom>
        </p:spPr>
        <p:txBody>
          <a:bodyPr wrap="square">
            <a:spAutoFit/>
          </a:bodyPr>
          <a:lstStyle/>
          <a:p>
            <a:r>
              <a:rPr lang="en-US" sz="2800" b="1" dirty="0"/>
              <a:t>Example:</a:t>
            </a:r>
          </a:p>
          <a:p>
            <a:r>
              <a:rPr lang="en-US" sz="2800" dirty="0"/>
              <a:t>Red and green are used in the graph, which isn’t colorblind safe.</a:t>
            </a:r>
          </a:p>
          <a:p>
            <a:endParaRPr lang="en-US" sz="2800" dirty="0">
              <a:solidFill>
                <a:schemeClr val="accent5">
                  <a:lumMod val="75000"/>
                </a:schemeClr>
              </a:solidFill>
            </a:endParaRPr>
          </a:p>
          <a:p>
            <a:r>
              <a:rPr lang="en-US" sz="2800" dirty="0">
                <a:solidFill>
                  <a:schemeClr val="accent4"/>
                </a:solidFill>
              </a:rPr>
              <a:t>Rating = 0</a:t>
            </a:r>
          </a:p>
        </p:txBody>
      </p:sp>
      <p:graphicFrame>
        <p:nvGraphicFramePr>
          <p:cNvPr id="8" name="Chart 7">
            <a:extLst>
              <a:ext uri="{FF2B5EF4-FFF2-40B4-BE49-F238E27FC236}">
                <a16:creationId xmlns:a16="http://schemas.microsoft.com/office/drawing/2014/main" id="{227DCA67-C90F-45B7-B5A8-8003256EB484}"/>
              </a:ext>
            </a:extLst>
          </p:cNvPr>
          <p:cNvGraphicFramePr/>
          <p:nvPr/>
        </p:nvGraphicFramePr>
        <p:xfrm>
          <a:off x="13509971" y="2446020"/>
          <a:ext cx="6992587" cy="2255520"/>
        </p:xfrm>
        <a:graphic>
          <a:graphicData uri="http://schemas.openxmlformats.org/drawingml/2006/chart">
            <c:chart xmlns:c="http://schemas.openxmlformats.org/drawingml/2006/chart" xmlns:r="http://schemas.openxmlformats.org/officeDocument/2006/relationships" r:id="rId3"/>
          </a:graphicData>
        </a:graphic>
      </p:graphicFrame>
      <p:sp>
        <p:nvSpPr>
          <p:cNvPr id="9" name="Title 2">
            <a:extLst>
              <a:ext uri="{FF2B5EF4-FFF2-40B4-BE49-F238E27FC236}">
                <a16:creationId xmlns:a16="http://schemas.microsoft.com/office/drawing/2014/main" id="{A8E94E1F-ECA6-48AC-AE97-CD69E229D059}"/>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Color is legible for people with colorblindness</a:t>
            </a:r>
            <a:endParaRPr lang="en-US" dirty="0"/>
          </a:p>
        </p:txBody>
      </p:sp>
      <p:pic>
        <p:nvPicPr>
          <p:cNvPr id="6" name="Picture 5">
            <a:extLst>
              <a:ext uri="{FF2B5EF4-FFF2-40B4-BE49-F238E27FC236}">
                <a16:creationId xmlns:a16="http://schemas.microsoft.com/office/drawing/2014/main" id="{EFBA15BF-EC81-413C-ACEE-266F486C8202}"/>
              </a:ext>
            </a:extLst>
          </p:cNvPr>
          <p:cNvPicPr>
            <a:picLocks noChangeAspect="1"/>
          </p:cNvPicPr>
          <p:nvPr/>
        </p:nvPicPr>
        <p:blipFill>
          <a:blip r:embed="rId4"/>
          <a:stretch>
            <a:fillRect/>
          </a:stretch>
        </p:blipFill>
        <p:spPr>
          <a:xfrm>
            <a:off x="4953475" y="2032740"/>
            <a:ext cx="6992718" cy="2255716"/>
          </a:xfrm>
          <a:prstGeom prst="rect">
            <a:avLst/>
          </a:prstGeom>
        </p:spPr>
      </p:pic>
      <p:sp>
        <p:nvSpPr>
          <p:cNvPr id="3" name="Date Placeholder 2">
            <a:extLst>
              <a:ext uri="{FF2B5EF4-FFF2-40B4-BE49-F238E27FC236}">
                <a16:creationId xmlns:a16="http://schemas.microsoft.com/office/drawing/2014/main" id="{873E274B-512D-43B1-AF9A-6CC24D9B6DE3}"/>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1087044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08BA2E-DD44-455B-8A24-EF26CC251D98}"/>
              </a:ext>
            </a:extLst>
          </p:cNvPr>
          <p:cNvSpPr/>
          <p:nvPr/>
        </p:nvSpPr>
        <p:spPr>
          <a:xfrm>
            <a:off x="426485" y="3463206"/>
            <a:ext cx="11353801" cy="1969770"/>
          </a:xfrm>
          <a:prstGeom prst="rect">
            <a:avLst/>
          </a:prstGeom>
        </p:spPr>
        <p:txBody>
          <a:bodyPr wrap="square">
            <a:spAutoFit/>
          </a:bodyPr>
          <a:lstStyle/>
          <a:p>
            <a:pPr>
              <a:spcAft>
                <a:spcPts val="600"/>
              </a:spcAft>
            </a:pPr>
            <a:r>
              <a:rPr lang="en-US" sz="2800" b="1" dirty="0"/>
              <a:t>Fully met </a:t>
            </a:r>
            <a:r>
              <a:rPr lang="en-US" sz="2800" dirty="0"/>
              <a:t>= Black, or very dark color (i.e. dark grey, dark blue, etc. on white).</a:t>
            </a:r>
          </a:p>
          <a:p>
            <a:pPr>
              <a:spcAft>
                <a:spcPts val="600"/>
              </a:spcAft>
            </a:pPr>
            <a:r>
              <a:rPr lang="en-US" sz="2800" b="1" dirty="0"/>
              <a:t>Partially met </a:t>
            </a:r>
            <a:r>
              <a:rPr lang="en-US" sz="2800" dirty="0"/>
              <a:t>= White text on black or very dark background – still readable, but less so than black on white.</a:t>
            </a:r>
          </a:p>
          <a:p>
            <a:pPr>
              <a:spcAft>
                <a:spcPts val="600"/>
              </a:spcAft>
            </a:pPr>
            <a:r>
              <a:rPr lang="en-US" sz="2800" b="1" dirty="0"/>
              <a:t>Not met </a:t>
            </a:r>
            <a:r>
              <a:rPr lang="en-US" sz="2800" dirty="0"/>
              <a:t>= Dark text on colored background or light text on white background.</a:t>
            </a:r>
          </a:p>
        </p:txBody>
      </p:sp>
      <p:sp>
        <p:nvSpPr>
          <p:cNvPr id="9" name="Rectangle 8">
            <a:extLst>
              <a:ext uri="{FF2B5EF4-FFF2-40B4-BE49-F238E27FC236}">
                <a16:creationId xmlns:a16="http://schemas.microsoft.com/office/drawing/2014/main" id="{92615F58-10B9-47A9-9EB0-BD377A150DE4}"/>
              </a:ext>
            </a:extLst>
          </p:cNvPr>
          <p:cNvSpPr/>
          <p:nvPr/>
        </p:nvSpPr>
        <p:spPr>
          <a:xfrm>
            <a:off x="426485" y="1296699"/>
            <a:ext cx="11260372" cy="892552"/>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Black/very dark text against a white/transparent background is easiest to read.</a:t>
            </a:r>
            <a:endParaRPr lang="en-US" sz="2800" dirty="0"/>
          </a:p>
        </p:txBody>
      </p:sp>
      <p:sp>
        <p:nvSpPr>
          <p:cNvPr id="10" name="Title 2">
            <a:extLst>
              <a:ext uri="{FF2B5EF4-FFF2-40B4-BE49-F238E27FC236}">
                <a16:creationId xmlns:a16="http://schemas.microsoft.com/office/drawing/2014/main" id="{B7D0F3E3-B8B5-4896-A4E7-2E9DAB3D2237}"/>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Text sufficiently contrasts background</a:t>
            </a:r>
            <a:endParaRPr lang="en-US" dirty="0"/>
          </a:p>
        </p:txBody>
      </p:sp>
      <p:sp>
        <p:nvSpPr>
          <p:cNvPr id="2" name="Date Placeholder 1">
            <a:extLst>
              <a:ext uri="{FF2B5EF4-FFF2-40B4-BE49-F238E27FC236}">
                <a16:creationId xmlns:a16="http://schemas.microsoft.com/office/drawing/2014/main" id="{BD3593D0-0852-4245-86D3-A255946A9EC3}"/>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2551155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0325138-0B38-42AB-8D28-7111C057DE10}"/>
              </a:ext>
            </a:extLst>
          </p:cNvPr>
          <p:cNvSpPr/>
          <p:nvPr/>
        </p:nvSpPr>
        <p:spPr>
          <a:xfrm>
            <a:off x="426485" y="2256269"/>
            <a:ext cx="3840715" cy="3970318"/>
          </a:xfrm>
          <a:prstGeom prst="rect">
            <a:avLst/>
          </a:prstGeom>
        </p:spPr>
        <p:txBody>
          <a:bodyPr wrap="square">
            <a:spAutoFit/>
          </a:bodyPr>
          <a:lstStyle/>
          <a:p>
            <a:r>
              <a:rPr lang="en-US" sz="2800" b="1" dirty="0"/>
              <a:t>Example:</a:t>
            </a:r>
          </a:p>
          <a:p>
            <a:r>
              <a:rPr lang="en-US" sz="2800" dirty="0"/>
              <a:t>Color text no longer contrasts well on a gray background. Even legibility of black text on a gray background is impaired.</a:t>
            </a:r>
          </a:p>
          <a:p>
            <a:endParaRPr lang="en-US" sz="2800" dirty="0"/>
          </a:p>
          <a:p>
            <a:r>
              <a:rPr lang="en-US" sz="2800" dirty="0">
                <a:solidFill>
                  <a:schemeClr val="accent4"/>
                </a:solidFill>
              </a:rPr>
              <a:t>Rating = 0</a:t>
            </a:r>
          </a:p>
        </p:txBody>
      </p:sp>
      <p:sp>
        <p:nvSpPr>
          <p:cNvPr id="11" name="Title 2">
            <a:extLst>
              <a:ext uri="{FF2B5EF4-FFF2-40B4-BE49-F238E27FC236}">
                <a16:creationId xmlns:a16="http://schemas.microsoft.com/office/drawing/2014/main" id="{31C04602-D064-40DD-BAD9-DEDF623F9D22}"/>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Color: </a:t>
            </a:r>
            <a:br>
              <a:rPr lang="en-US" dirty="0"/>
            </a:br>
            <a:r>
              <a:rPr lang="en-US" sz="2800" b="1" dirty="0">
                <a:solidFill>
                  <a:srgbClr val="000000"/>
                </a:solidFill>
                <a:latin typeface="Open Sans" panose="020B0606030504020204" pitchFamily="34" charset="0"/>
                <a:ea typeface="Times New Roman" panose="02020603050405020304" pitchFamily="18" charset="0"/>
              </a:rPr>
              <a:t>Text sufficiently contrasts background</a:t>
            </a:r>
            <a:endParaRPr lang="en-US" dirty="0"/>
          </a:p>
        </p:txBody>
      </p:sp>
      <p:grpSp>
        <p:nvGrpSpPr>
          <p:cNvPr id="9" name="Group 8">
            <a:extLst>
              <a:ext uri="{FF2B5EF4-FFF2-40B4-BE49-F238E27FC236}">
                <a16:creationId xmlns:a16="http://schemas.microsoft.com/office/drawing/2014/main" id="{508153B5-7CE8-43A9-957D-B40E28C5D779}"/>
              </a:ext>
            </a:extLst>
          </p:cNvPr>
          <p:cNvGrpSpPr/>
          <p:nvPr/>
        </p:nvGrpSpPr>
        <p:grpSpPr>
          <a:xfrm>
            <a:off x="5209457" y="2005780"/>
            <a:ext cx="6006200" cy="4877811"/>
            <a:chOff x="12015323" y="1980189"/>
            <a:chExt cx="6006200" cy="4877811"/>
          </a:xfrm>
          <a:solidFill>
            <a:schemeClr val="bg1">
              <a:lumMod val="85000"/>
            </a:schemeClr>
          </a:solidFill>
        </p:grpSpPr>
        <p:graphicFrame>
          <p:nvGraphicFramePr>
            <p:cNvPr id="10" name="Chart 9">
              <a:extLst>
                <a:ext uri="{FF2B5EF4-FFF2-40B4-BE49-F238E27FC236}">
                  <a16:creationId xmlns:a16="http://schemas.microsoft.com/office/drawing/2014/main" id="{01233693-9939-4B5C-9814-42294EC87C77}"/>
                </a:ext>
              </a:extLst>
            </p:cNvPr>
            <p:cNvGraphicFramePr/>
            <p:nvPr>
              <p:extLst>
                <p:ext uri="{D42A27DB-BD31-4B8C-83A1-F6EECF244321}">
                  <p14:modId xmlns:p14="http://schemas.microsoft.com/office/powerpoint/2010/main" val="943872303"/>
                </p:ext>
              </p:extLst>
            </p:nvPr>
          </p:nvGraphicFramePr>
          <p:xfrm>
            <a:off x="12015323" y="2180616"/>
            <a:ext cx="6006200" cy="4677384"/>
          </p:xfrm>
          <a:graphic>
            <a:graphicData uri="http://schemas.openxmlformats.org/drawingml/2006/chart">
              <c:chart xmlns:c="http://schemas.openxmlformats.org/drawingml/2006/chart" xmlns:r="http://schemas.openxmlformats.org/officeDocument/2006/relationships" r:id="rId3"/>
            </a:graphicData>
          </a:graphic>
        </p:graphicFrame>
        <p:sp>
          <p:nvSpPr>
            <p:cNvPr id="16" name="TextBox 15">
              <a:extLst>
                <a:ext uri="{FF2B5EF4-FFF2-40B4-BE49-F238E27FC236}">
                  <a16:creationId xmlns:a16="http://schemas.microsoft.com/office/drawing/2014/main" id="{67E99855-CCDD-45D3-80A6-F3D56C54CA0A}"/>
                </a:ext>
              </a:extLst>
            </p:cNvPr>
            <p:cNvSpPr txBox="1"/>
            <p:nvPr/>
          </p:nvSpPr>
          <p:spPr>
            <a:xfrm>
              <a:off x="12015324" y="1980189"/>
              <a:ext cx="6006199" cy="400110"/>
            </a:xfrm>
            <a:prstGeom prst="rect">
              <a:avLst/>
            </a:prstGeom>
            <a:grpFill/>
          </p:spPr>
          <p:txBody>
            <a:bodyPr wrap="square" rtlCol="0">
              <a:spAutoFit/>
            </a:bodyPr>
            <a:lstStyle/>
            <a:p>
              <a:pPr>
                <a:spcAft>
                  <a:spcPts val="600"/>
                </a:spcAft>
              </a:pPr>
              <a:r>
                <a:rPr lang="en-US" sz="2000" b="1" dirty="0"/>
                <a:t>Coffee preferences focus on </a:t>
              </a:r>
              <a:r>
                <a:rPr lang="en-US" sz="2000" b="1" dirty="0">
                  <a:solidFill>
                    <a:schemeClr val="accent2"/>
                  </a:solidFill>
                </a:rPr>
                <a:t>chocolate-based drinks</a:t>
              </a:r>
              <a:r>
                <a:rPr lang="en-US" sz="2000" b="1" dirty="0"/>
                <a:t>.</a:t>
              </a:r>
            </a:p>
          </p:txBody>
        </p:sp>
      </p:grpSp>
      <p:sp>
        <p:nvSpPr>
          <p:cNvPr id="3" name="Date Placeholder 2">
            <a:extLst>
              <a:ext uri="{FF2B5EF4-FFF2-40B4-BE49-F238E27FC236}">
                <a16:creationId xmlns:a16="http://schemas.microsoft.com/office/drawing/2014/main" id="{B126D065-455B-4CA1-B62B-C33FDAEC904D}"/>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8812570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C50475A-3F0E-4DF5-B128-908369748C37}"/>
              </a:ext>
            </a:extLst>
          </p:cNvPr>
          <p:cNvSpPr>
            <a:spLocks noGrp="1"/>
          </p:cNvSpPr>
          <p:nvPr>
            <p:ph type="title"/>
          </p:nvPr>
        </p:nvSpPr>
        <p:spPr>
          <a:xfrm>
            <a:off x="1640176" y="2210128"/>
            <a:ext cx="10039927" cy="1143000"/>
          </a:xfrm>
        </p:spPr>
        <p:txBody>
          <a:bodyPr>
            <a:noAutofit/>
          </a:bodyPr>
          <a:lstStyle/>
          <a:p>
            <a:r>
              <a:rPr lang="en-US" sz="6000" dirty="0"/>
              <a:t>Let’s walk through the checkpoints in </a:t>
            </a:r>
            <a:br>
              <a:rPr lang="en-US" sz="11500" dirty="0"/>
            </a:br>
            <a:r>
              <a:rPr lang="en-US" sz="11500" dirty="0"/>
              <a:t>Lines</a:t>
            </a:r>
          </a:p>
        </p:txBody>
      </p:sp>
    </p:spTree>
    <p:extLst>
      <p:ext uri="{BB962C8B-B14F-4D97-AF65-F5344CB8AC3E}">
        <p14:creationId xmlns:p14="http://schemas.microsoft.com/office/powerpoint/2010/main" val="257449330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D5A2D4F-2C61-4C61-B732-D8C9D695A635}"/>
              </a:ext>
            </a:extLst>
          </p:cNvPr>
          <p:cNvSpPr/>
          <p:nvPr/>
        </p:nvSpPr>
        <p:spPr>
          <a:xfrm>
            <a:off x="426485" y="3103147"/>
            <a:ext cx="11353801" cy="2400657"/>
          </a:xfrm>
          <a:prstGeom prst="rect">
            <a:avLst/>
          </a:prstGeom>
        </p:spPr>
        <p:txBody>
          <a:bodyPr wrap="square">
            <a:spAutoFit/>
          </a:bodyPr>
          <a:lstStyle/>
          <a:p>
            <a:pPr>
              <a:spcAft>
                <a:spcPts val="600"/>
              </a:spcAft>
            </a:pPr>
            <a:r>
              <a:rPr lang="en-US" sz="2800" b="1" dirty="0"/>
              <a:t>Fully met </a:t>
            </a:r>
            <a:r>
              <a:rPr lang="en-US" sz="2800" dirty="0"/>
              <a:t>= There are no gridlines and the data are directly labeled.</a:t>
            </a:r>
          </a:p>
          <a:p>
            <a:pPr>
              <a:spcAft>
                <a:spcPts val="600"/>
              </a:spcAft>
            </a:pPr>
            <a:r>
              <a:rPr lang="en-US" sz="2800" b="1" dirty="0"/>
              <a:t>Partially met </a:t>
            </a:r>
            <a:r>
              <a:rPr lang="en-US" sz="2800" dirty="0"/>
              <a:t>= Data are not directly labeled but gridlines are gray or a lighter color than the other lines in the graph. </a:t>
            </a:r>
          </a:p>
          <a:p>
            <a:pPr>
              <a:spcAft>
                <a:spcPts val="600"/>
              </a:spcAft>
            </a:pPr>
            <a:r>
              <a:rPr lang="en-US" sz="2800" b="1" dirty="0"/>
              <a:t>Not met </a:t>
            </a:r>
            <a:r>
              <a:rPr lang="en-US" sz="2800" dirty="0"/>
              <a:t>= The graph includes gridlines though the data are directly labeled </a:t>
            </a:r>
            <a:r>
              <a:rPr lang="en-US" sz="2800" b="1" dirty="0"/>
              <a:t>OR</a:t>
            </a:r>
            <a:r>
              <a:rPr lang="en-US" sz="2800" dirty="0"/>
              <a:t> data are not directly labeled but gridlines are as dark as other lines in the graph. </a:t>
            </a:r>
          </a:p>
        </p:txBody>
      </p:sp>
      <p:sp>
        <p:nvSpPr>
          <p:cNvPr id="7" name="Rectangle 6">
            <a:extLst>
              <a:ext uri="{FF2B5EF4-FFF2-40B4-BE49-F238E27FC236}">
                <a16:creationId xmlns:a16="http://schemas.microsoft.com/office/drawing/2014/main" id="{98AF323C-B92A-4448-81F2-DFABDB0A44AC}"/>
              </a:ext>
            </a:extLst>
          </p:cNvPr>
          <p:cNvSpPr/>
          <p:nvPr/>
        </p:nvSpPr>
        <p:spPr>
          <a:xfrm>
            <a:off x="426485" y="5679036"/>
            <a:ext cx="11353801" cy="954107"/>
          </a:xfrm>
          <a:prstGeom prst="rect">
            <a:avLst/>
          </a:prstGeom>
        </p:spPr>
        <p:txBody>
          <a:bodyPr wrap="square">
            <a:spAutoFit/>
          </a:bodyPr>
          <a:lstStyle/>
          <a:p>
            <a:r>
              <a:rPr lang="en-US" sz="2800" dirty="0">
                <a:solidFill>
                  <a:schemeClr val="accent4"/>
                </a:solidFill>
              </a:rPr>
              <a:t>* Warning – This is one people commonly rate higher because they don’t mind gridlines. Don’t do this. </a:t>
            </a:r>
          </a:p>
        </p:txBody>
      </p:sp>
      <p:sp>
        <p:nvSpPr>
          <p:cNvPr id="10" name="Rectangle 9">
            <a:extLst>
              <a:ext uri="{FF2B5EF4-FFF2-40B4-BE49-F238E27FC236}">
                <a16:creationId xmlns:a16="http://schemas.microsoft.com/office/drawing/2014/main" id="{22087F10-8107-4FC2-9993-A6111FFA7E8D}"/>
              </a:ext>
            </a:extLst>
          </p:cNvPr>
          <p:cNvSpPr/>
          <p:nvPr/>
        </p:nvSpPr>
        <p:spPr>
          <a:xfrm>
            <a:off x="426485" y="1296699"/>
            <a:ext cx="11260372" cy="1631216"/>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Color should be faint gray, not black. Full points if no gridlines are used and data labels are used instead. Gridlines, even muted, should not be used when the graph includes numeric labels on each data point.</a:t>
            </a:r>
            <a:endParaRPr lang="en-US" sz="2800" dirty="0"/>
          </a:p>
        </p:txBody>
      </p:sp>
      <p:sp>
        <p:nvSpPr>
          <p:cNvPr id="11" name="Title 2">
            <a:extLst>
              <a:ext uri="{FF2B5EF4-FFF2-40B4-BE49-F238E27FC236}">
                <a16:creationId xmlns:a16="http://schemas.microsoft.com/office/drawing/2014/main" id="{A5EBCE50-BEA9-4B1D-9EBE-D1E418245D00}"/>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Lines: </a:t>
            </a:r>
            <a:br>
              <a:rPr lang="en-US" dirty="0"/>
            </a:br>
            <a:r>
              <a:rPr lang="en-US" sz="2800" b="1" dirty="0">
                <a:solidFill>
                  <a:srgbClr val="000000"/>
                </a:solidFill>
                <a:latin typeface="Open Sans" panose="020B0606030504020204" pitchFamily="34" charset="0"/>
                <a:ea typeface="Times New Roman" panose="02020603050405020304" pitchFamily="18" charset="0"/>
              </a:rPr>
              <a:t>Gridlines, if present, are muted</a:t>
            </a:r>
            <a:endParaRPr lang="en-US" dirty="0"/>
          </a:p>
        </p:txBody>
      </p:sp>
      <p:sp>
        <p:nvSpPr>
          <p:cNvPr id="2" name="Date Placeholder 1">
            <a:extLst>
              <a:ext uri="{FF2B5EF4-FFF2-40B4-BE49-F238E27FC236}">
                <a16:creationId xmlns:a16="http://schemas.microsoft.com/office/drawing/2014/main" id="{9A3610A9-5851-4340-A887-4BA45D593D37}"/>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37883318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67D1978-F7EB-4B27-9FCA-A26CD616BAD8}"/>
              </a:ext>
            </a:extLst>
          </p:cNvPr>
          <p:cNvSpPr/>
          <p:nvPr/>
        </p:nvSpPr>
        <p:spPr>
          <a:xfrm>
            <a:off x="426485" y="1923444"/>
            <a:ext cx="3949930" cy="3108543"/>
          </a:xfrm>
          <a:prstGeom prst="rect">
            <a:avLst/>
          </a:prstGeom>
        </p:spPr>
        <p:txBody>
          <a:bodyPr wrap="square">
            <a:spAutoFit/>
          </a:bodyPr>
          <a:lstStyle/>
          <a:p>
            <a:r>
              <a:rPr lang="en-US" sz="2800" b="1" dirty="0"/>
              <a:t>Example:</a:t>
            </a:r>
          </a:p>
          <a:p>
            <a:r>
              <a:rPr lang="en-US" sz="2800" dirty="0"/>
              <a:t>Though gridlines are muted, they should not be included because data are directly labeled.</a:t>
            </a:r>
          </a:p>
          <a:p>
            <a:endParaRPr lang="en-US" sz="2800" dirty="0">
              <a:solidFill>
                <a:schemeClr val="accent5">
                  <a:lumMod val="75000"/>
                </a:schemeClr>
              </a:solidFill>
            </a:endParaRPr>
          </a:p>
          <a:p>
            <a:r>
              <a:rPr lang="en-US" sz="2800" dirty="0">
                <a:solidFill>
                  <a:schemeClr val="accent4"/>
                </a:solidFill>
              </a:rPr>
              <a:t>Rating = 0</a:t>
            </a:r>
          </a:p>
        </p:txBody>
      </p:sp>
      <p:graphicFrame>
        <p:nvGraphicFramePr>
          <p:cNvPr id="7" name="Chart 6">
            <a:extLst>
              <a:ext uri="{FF2B5EF4-FFF2-40B4-BE49-F238E27FC236}">
                <a16:creationId xmlns:a16="http://schemas.microsoft.com/office/drawing/2014/main" id="{74D93FA9-9161-48AA-B9C7-285B9A6EE139}"/>
              </a:ext>
            </a:extLst>
          </p:cNvPr>
          <p:cNvGraphicFramePr/>
          <p:nvPr>
            <p:extLst>
              <p:ext uri="{D42A27DB-BD31-4B8C-83A1-F6EECF244321}">
                <p14:modId xmlns:p14="http://schemas.microsoft.com/office/powerpoint/2010/main" val="3405954534"/>
              </p:ext>
            </p:extLst>
          </p:nvPr>
        </p:nvGraphicFramePr>
        <p:xfrm>
          <a:off x="5230550" y="1823680"/>
          <a:ext cx="6874933" cy="4477201"/>
        </p:xfrm>
        <a:graphic>
          <a:graphicData uri="http://schemas.openxmlformats.org/drawingml/2006/chart">
            <c:chart xmlns:c="http://schemas.openxmlformats.org/drawingml/2006/chart" xmlns:r="http://schemas.openxmlformats.org/officeDocument/2006/relationships" r:id="rId3"/>
          </a:graphicData>
        </a:graphic>
      </p:graphicFrame>
      <p:sp>
        <p:nvSpPr>
          <p:cNvPr id="8" name="Title 2">
            <a:extLst>
              <a:ext uri="{FF2B5EF4-FFF2-40B4-BE49-F238E27FC236}">
                <a16:creationId xmlns:a16="http://schemas.microsoft.com/office/drawing/2014/main" id="{C63F69C8-CDA3-454C-9A73-A7E752A42BB7}"/>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Lines: </a:t>
            </a:r>
            <a:br>
              <a:rPr lang="en-US" dirty="0"/>
            </a:br>
            <a:r>
              <a:rPr lang="en-US" sz="2800" b="1" dirty="0">
                <a:solidFill>
                  <a:srgbClr val="000000"/>
                </a:solidFill>
                <a:latin typeface="Open Sans" panose="020B0606030504020204" pitchFamily="34" charset="0"/>
                <a:ea typeface="Times New Roman" panose="02020603050405020304" pitchFamily="18" charset="0"/>
              </a:rPr>
              <a:t>Gridlines, if present, are muted</a:t>
            </a:r>
            <a:endParaRPr lang="en-US" dirty="0"/>
          </a:p>
        </p:txBody>
      </p:sp>
      <p:sp>
        <p:nvSpPr>
          <p:cNvPr id="2" name="Date Placeholder 1">
            <a:extLst>
              <a:ext uri="{FF2B5EF4-FFF2-40B4-BE49-F238E27FC236}">
                <a16:creationId xmlns:a16="http://schemas.microsoft.com/office/drawing/2014/main" id="{35AB681A-61E4-4B9D-B6CE-D6F7E0C1DE87}"/>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013936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The Checklist</a:t>
            </a:r>
          </a:p>
        </p:txBody>
      </p:sp>
      <p:sp>
        <p:nvSpPr>
          <p:cNvPr id="5" name="Rectangle 4">
            <a:extLst>
              <a:ext uri="{FF2B5EF4-FFF2-40B4-BE49-F238E27FC236}">
                <a16:creationId xmlns:a16="http://schemas.microsoft.com/office/drawing/2014/main" id="{DDE6A566-7EF5-4C84-8FF6-109A0BBA8063}"/>
              </a:ext>
            </a:extLst>
          </p:cNvPr>
          <p:cNvSpPr/>
          <p:nvPr/>
        </p:nvSpPr>
        <p:spPr>
          <a:xfrm>
            <a:off x="426485" y="1638664"/>
            <a:ext cx="10486680" cy="2862322"/>
          </a:xfrm>
          <a:prstGeom prst="rect">
            <a:avLst/>
          </a:prstGeom>
        </p:spPr>
        <p:txBody>
          <a:bodyPr wrap="square">
            <a:spAutoFit/>
          </a:bodyPr>
          <a:lstStyle/>
          <a:p>
            <a:r>
              <a:rPr lang="en-US" sz="3200" dirty="0">
                <a:ea typeface="Calibri" panose="020F0502020204030204" pitchFamily="34" charset="0"/>
              </a:rPr>
              <a:t>A set of 24 checkpoints</a:t>
            </a:r>
            <a:br>
              <a:rPr lang="en-US" sz="3200" dirty="0">
                <a:ea typeface="Calibri" panose="020F0502020204030204" pitchFamily="34" charset="0"/>
              </a:rPr>
            </a:br>
            <a:r>
              <a:rPr lang="en-US" sz="3200" dirty="0">
                <a:ea typeface="Calibri" panose="020F0502020204030204" pitchFamily="34" charset="0"/>
              </a:rPr>
              <a:t>grouped into 5 sections: Text, Alignment, Color, Lines, &amp; Overall</a:t>
            </a:r>
          </a:p>
          <a:p>
            <a:r>
              <a:rPr lang="en-US" sz="3200" dirty="0">
                <a:ea typeface="Calibri" panose="020F0502020204030204" pitchFamily="34" charset="0"/>
              </a:rPr>
              <a:t>developed by </a:t>
            </a:r>
            <a:r>
              <a:rPr lang="en-US" sz="3200" b="1" dirty="0">
                <a:solidFill>
                  <a:schemeClr val="accent1"/>
                </a:solidFill>
              </a:rPr>
              <a:t>Dr. Stephanie Evergreen </a:t>
            </a:r>
            <a:r>
              <a:rPr lang="en-US" sz="3200" dirty="0"/>
              <a:t>and</a:t>
            </a:r>
            <a:r>
              <a:rPr lang="en-US" sz="3200" b="1" dirty="0">
                <a:solidFill>
                  <a:schemeClr val="accent1"/>
                </a:solidFill>
              </a:rPr>
              <a:t> Ann Emery</a:t>
            </a:r>
            <a:br>
              <a:rPr lang="en-US" sz="3200" b="1" dirty="0">
                <a:solidFill>
                  <a:schemeClr val="accent1"/>
                </a:solidFill>
              </a:rPr>
            </a:br>
            <a:r>
              <a:rPr lang="en-US" sz="3200" dirty="0"/>
              <a:t>based in research and best practice</a:t>
            </a:r>
            <a:br>
              <a:rPr lang="en-US" sz="3200" dirty="0"/>
            </a:br>
            <a:r>
              <a:rPr lang="en-US" sz="3200" dirty="0"/>
              <a:t>to guide chart formatting so the story in the data in clear.</a:t>
            </a:r>
          </a:p>
          <a:p>
            <a:pPr marL="285750" indent="-285750">
              <a:buFont typeface="Arial" panose="020B0604020202020204" pitchFamily="34" charset="0"/>
              <a:buChar char="•"/>
            </a:pPr>
            <a:endParaRPr lang="en-US" sz="2000" dirty="0"/>
          </a:p>
        </p:txBody>
      </p:sp>
      <p:sp>
        <p:nvSpPr>
          <p:cNvPr id="2" name="Date Placeholder 1">
            <a:extLst>
              <a:ext uri="{FF2B5EF4-FFF2-40B4-BE49-F238E27FC236}">
                <a16:creationId xmlns:a16="http://schemas.microsoft.com/office/drawing/2014/main" id="{5447143A-08DB-4829-B266-E323E4278402}"/>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5068724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24F9CF-4AB7-47F7-89A8-FDE7D000469F}"/>
              </a:ext>
            </a:extLst>
          </p:cNvPr>
          <p:cNvSpPr/>
          <p:nvPr/>
        </p:nvSpPr>
        <p:spPr>
          <a:xfrm>
            <a:off x="426485" y="3463206"/>
            <a:ext cx="11353801" cy="1538883"/>
          </a:xfrm>
          <a:prstGeom prst="rect">
            <a:avLst/>
          </a:prstGeom>
        </p:spPr>
        <p:txBody>
          <a:bodyPr wrap="square">
            <a:spAutoFit/>
          </a:bodyPr>
          <a:lstStyle/>
          <a:p>
            <a:pPr>
              <a:spcAft>
                <a:spcPts val="600"/>
              </a:spcAft>
            </a:pPr>
            <a:r>
              <a:rPr lang="en-US" sz="2800" b="1" dirty="0"/>
              <a:t>Fully met </a:t>
            </a:r>
            <a:r>
              <a:rPr lang="en-US" sz="2800" dirty="0"/>
              <a:t>= The graph doesn’t have a border.</a:t>
            </a:r>
          </a:p>
          <a:p>
            <a:pPr>
              <a:spcAft>
                <a:spcPts val="600"/>
              </a:spcAft>
            </a:pPr>
            <a:r>
              <a:rPr lang="en-US" sz="2800" b="1" dirty="0"/>
              <a:t>Partially met </a:t>
            </a:r>
            <a:r>
              <a:rPr lang="en-US" sz="2800" dirty="0"/>
              <a:t>= This one will usually be “Not met” or “Fully met.” </a:t>
            </a:r>
          </a:p>
          <a:p>
            <a:pPr>
              <a:spcAft>
                <a:spcPts val="600"/>
              </a:spcAft>
            </a:pPr>
            <a:r>
              <a:rPr lang="en-US" sz="2800" b="1" dirty="0"/>
              <a:t>Not met </a:t>
            </a:r>
            <a:r>
              <a:rPr lang="en-US" sz="2800" dirty="0"/>
              <a:t>= The graph has a border.</a:t>
            </a:r>
          </a:p>
        </p:txBody>
      </p:sp>
      <p:sp>
        <p:nvSpPr>
          <p:cNvPr id="9" name="Rectangle 8">
            <a:extLst>
              <a:ext uri="{FF2B5EF4-FFF2-40B4-BE49-F238E27FC236}">
                <a16:creationId xmlns:a16="http://schemas.microsoft.com/office/drawing/2014/main" id="{53F24FD3-E687-49CE-8DB7-290D8B9D89C0}"/>
              </a:ext>
            </a:extLst>
          </p:cNvPr>
          <p:cNvSpPr/>
          <p:nvPr/>
        </p:nvSpPr>
        <p:spPr>
          <a:xfrm>
            <a:off x="426485" y="1296699"/>
            <a:ext cx="10143192" cy="1261884"/>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Graph should bleed into the surrounding page or slide rather than being contained by a border.</a:t>
            </a:r>
            <a:endParaRPr lang="en-US" sz="2800" dirty="0"/>
          </a:p>
        </p:txBody>
      </p:sp>
      <p:sp>
        <p:nvSpPr>
          <p:cNvPr id="10" name="Title 2">
            <a:extLst>
              <a:ext uri="{FF2B5EF4-FFF2-40B4-BE49-F238E27FC236}">
                <a16:creationId xmlns:a16="http://schemas.microsoft.com/office/drawing/2014/main" id="{78B2C72C-B71B-4562-8CE8-339749C96D29}"/>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Lines: </a:t>
            </a:r>
            <a:br>
              <a:rPr lang="en-US" dirty="0"/>
            </a:br>
            <a:r>
              <a:rPr lang="en-US" sz="2800" b="1" dirty="0">
                <a:solidFill>
                  <a:srgbClr val="000000"/>
                </a:solidFill>
                <a:latin typeface="Open Sans" panose="020B0606030504020204" pitchFamily="34" charset="0"/>
                <a:ea typeface="Times New Roman" panose="02020603050405020304" pitchFamily="18" charset="0"/>
              </a:rPr>
              <a:t>Graph does not have border line</a:t>
            </a:r>
            <a:endParaRPr lang="en-US" dirty="0"/>
          </a:p>
        </p:txBody>
      </p:sp>
      <p:sp>
        <p:nvSpPr>
          <p:cNvPr id="2" name="Date Placeholder 1">
            <a:extLst>
              <a:ext uri="{FF2B5EF4-FFF2-40B4-BE49-F238E27FC236}">
                <a16:creationId xmlns:a16="http://schemas.microsoft.com/office/drawing/2014/main" id="{A4E4E7EC-04BD-4325-A36C-57DF75A40C3B}"/>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8164431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4A13239-F2FB-4B52-AF72-FE2F0AB4C2C5}"/>
              </a:ext>
            </a:extLst>
          </p:cNvPr>
          <p:cNvSpPr/>
          <p:nvPr/>
        </p:nvSpPr>
        <p:spPr>
          <a:xfrm>
            <a:off x="426485" y="1923444"/>
            <a:ext cx="3949930" cy="1815882"/>
          </a:xfrm>
          <a:prstGeom prst="rect">
            <a:avLst/>
          </a:prstGeom>
        </p:spPr>
        <p:txBody>
          <a:bodyPr wrap="square">
            <a:spAutoFit/>
          </a:bodyPr>
          <a:lstStyle/>
          <a:p>
            <a:r>
              <a:rPr lang="en-US" sz="2800" b="1" dirty="0"/>
              <a:t>Example:</a:t>
            </a:r>
          </a:p>
          <a:p>
            <a:r>
              <a:rPr lang="en-US" sz="2800" dirty="0"/>
              <a:t>Graph has a border.</a:t>
            </a:r>
          </a:p>
          <a:p>
            <a:endParaRPr lang="en-US" sz="2800" dirty="0">
              <a:solidFill>
                <a:schemeClr val="accent5">
                  <a:lumMod val="75000"/>
                </a:schemeClr>
              </a:solidFill>
            </a:endParaRPr>
          </a:p>
          <a:p>
            <a:r>
              <a:rPr lang="en-US" sz="2800" dirty="0">
                <a:solidFill>
                  <a:schemeClr val="accent4"/>
                </a:solidFill>
              </a:rPr>
              <a:t>Rating = 0</a:t>
            </a:r>
          </a:p>
        </p:txBody>
      </p:sp>
      <p:graphicFrame>
        <p:nvGraphicFramePr>
          <p:cNvPr id="7" name="Chart 6">
            <a:extLst>
              <a:ext uri="{FF2B5EF4-FFF2-40B4-BE49-F238E27FC236}">
                <a16:creationId xmlns:a16="http://schemas.microsoft.com/office/drawing/2014/main" id="{2378ECE8-C54A-471F-99AF-EAE2640A1A91}"/>
              </a:ext>
            </a:extLst>
          </p:cNvPr>
          <p:cNvGraphicFramePr/>
          <p:nvPr>
            <p:extLst>
              <p:ext uri="{D42A27DB-BD31-4B8C-83A1-F6EECF244321}">
                <p14:modId xmlns:p14="http://schemas.microsoft.com/office/powerpoint/2010/main" val="994753710"/>
              </p:ext>
            </p:extLst>
          </p:nvPr>
        </p:nvGraphicFramePr>
        <p:xfrm>
          <a:off x="5230550" y="1823680"/>
          <a:ext cx="6874933" cy="4477201"/>
        </p:xfrm>
        <a:graphic>
          <a:graphicData uri="http://schemas.openxmlformats.org/drawingml/2006/chart">
            <c:chart xmlns:c="http://schemas.openxmlformats.org/drawingml/2006/chart" xmlns:r="http://schemas.openxmlformats.org/officeDocument/2006/relationships" r:id="rId3"/>
          </a:graphicData>
        </a:graphic>
      </p:graphicFrame>
      <p:sp>
        <p:nvSpPr>
          <p:cNvPr id="8" name="Title 2">
            <a:extLst>
              <a:ext uri="{FF2B5EF4-FFF2-40B4-BE49-F238E27FC236}">
                <a16:creationId xmlns:a16="http://schemas.microsoft.com/office/drawing/2014/main" id="{98761C28-4B8A-4BD4-B72B-6B7753398C96}"/>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Lines: </a:t>
            </a:r>
            <a:br>
              <a:rPr lang="en-US" dirty="0"/>
            </a:br>
            <a:r>
              <a:rPr lang="en-US" sz="2800" b="1" dirty="0">
                <a:solidFill>
                  <a:srgbClr val="000000"/>
                </a:solidFill>
                <a:latin typeface="Open Sans" panose="020B0606030504020204" pitchFamily="34" charset="0"/>
                <a:ea typeface="Times New Roman" panose="02020603050405020304" pitchFamily="18" charset="0"/>
              </a:rPr>
              <a:t>Graph does not have border line</a:t>
            </a:r>
            <a:endParaRPr lang="en-US" dirty="0"/>
          </a:p>
        </p:txBody>
      </p:sp>
      <p:sp>
        <p:nvSpPr>
          <p:cNvPr id="2" name="Date Placeholder 1">
            <a:extLst>
              <a:ext uri="{FF2B5EF4-FFF2-40B4-BE49-F238E27FC236}">
                <a16:creationId xmlns:a16="http://schemas.microsoft.com/office/drawing/2014/main" id="{2DE25CFE-C903-46D3-9A36-A6FAF90F00E2}"/>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2388177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FC73AD0-386B-48A3-8D4E-C43D297414BA}"/>
              </a:ext>
            </a:extLst>
          </p:cNvPr>
          <p:cNvSpPr/>
          <p:nvPr/>
        </p:nvSpPr>
        <p:spPr>
          <a:xfrm>
            <a:off x="426485" y="3317575"/>
            <a:ext cx="11353801" cy="1538883"/>
          </a:xfrm>
          <a:prstGeom prst="rect">
            <a:avLst/>
          </a:prstGeom>
        </p:spPr>
        <p:txBody>
          <a:bodyPr wrap="square">
            <a:spAutoFit/>
          </a:bodyPr>
          <a:lstStyle/>
          <a:p>
            <a:pPr>
              <a:spcAft>
                <a:spcPts val="600"/>
              </a:spcAft>
            </a:pPr>
            <a:r>
              <a:rPr lang="en-US" sz="2800" b="1" dirty="0"/>
              <a:t>Fully met </a:t>
            </a:r>
            <a:r>
              <a:rPr lang="en-US" sz="2800" dirty="0"/>
              <a:t>= The graph does not have tick marks or axes lines.</a:t>
            </a:r>
          </a:p>
          <a:p>
            <a:pPr>
              <a:spcAft>
                <a:spcPts val="600"/>
              </a:spcAft>
            </a:pPr>
            <a:r>
              <a:rPr lang="en-US" sz="2800" b="1" dirty="0"/>
              <a:t>Partially met </a:t>
            </a:r>
            <a:r>
              <a:rPr lang="en-US" sz="2800" dirty="0"/>
              <a:t>= The graph has ticks but no axes lines or vice versa.</a:t>
            </a:r>
          </a:p>
          <a:p>
            <a:pPr>
              <a:spcAft>
                <a:spcPts val="600"/>
              </a:spcAft>
            </a:pPr>
            <a:r>
              <a:rPr lang="en-US" sz="2800" b="1" dirty="0"/>
              <a:t>Not met </a:t>
            </a:r>
            <a:r>
              <a:rPr lang="en-US" sz="2800" dirty="0"/>
              <a:t>= The graph has tick marks and axes lines.</a:t>
            </a:r>
          </a:p>
        </p:txBody>
      </p:sp>
      <p:sp>
        <p:nvSpPr>
          <p:cNvPr id="7" name="Rectangle 6">
            <a:extLst>
              <a:ext uri="{FF2B5EF4-FFF2-40B4-BE49-F238E27FC236}">
                <a16:creationId xmlns:a16="http://schemas.microsoft.com/office/drawing/2014/main" id="{D668FC6B-596E-42D2-BE44-D1726F446509}"/>
              </a:ext>
            </a:extLst>
          </p:cNvPr>
          <p:cNvSpPr/>
          <p:nvPr/>
        </p:nvSpPr>
        <p:spPr>
          <a:xfrm>
            <a:off x="426485" y="5259716"/>
            <a:ext cx="11353801" cy="954107"/>
          </a:xfrm>
          <a:prstGeom prst="rect">
            <a:avLst/>
          </a:prstGeom>
        </p:spPr>
        <p:txBody>
          <a:bodyPr wrap="square">
            <a:spAutoFit/>
          </a:bodyPr>
          <a:lstStyle/>
          <a:p>
            <a:r>
              <a:rPr lang="en-US" sz="2800" dirty="0">
                <a:solidFill>
                  <a:schemeClr val="accent4"/>
                </a:solidFill>
              </a:rPr>
              <a:t>* Warning – This is one people commonly rate higher because they don’t mind tick marks. Don’t do this. </a:t>
            </a:r>
          </a:p>
        </p:txBody>
      </p:sp>
      <p:sp>
        <p:nvSpPr>
          <p:cNvPr id="10" name="Rectangle 9">
            <a:extLst>
              <a:ext uri="{FF2B5EF4-FFF2-40B4-BE49-F238E27FC236}">
                <a16:creationId xmlns:a16="http://schemas.microsoft.com/office/drawing/2014/main" id="{D0281182-8104-4964-8527-01106FB8CA83}"/>
              </a:ext>
            </a:extLst>
          </p:cNvPr>
          <p:cNvSpPr/>
          <p:nvPr/>
        </p:nvSpPr>
        <p:spPr>
          <a:xfrm>
            <a:off x="426485" y="1296699"/>
            <a:ext cx="10143192" cy="1631216"/>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Tick marks can be useful in line graphs (to demarcate each point in time along the y-axis) but are unnecessary in most other graph types. Remove axes lines whenever possible.</a:t>
            </a:r>
            <a:endParaRPr lang="en-US" sz="2800" dirty="0"/>
          </a:p>
        </p:txBody>
      </p:sp>
      <p:sp>
        <p:nvSpPr>
          <p:cNvPr id="11" name="Title 2">
            <a:extLst>
              <a:ext uri="{FF2B5EF4-FFF2-40B4-BE49-F238E27FC236}">
                <a16:creationId xmlns:a16="http://schemas.microsoft.com/office/drawing/2014/main" id="{7E66A14A-0892-475D-BE8F-FA70CE788483}"/>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Lines: </a:t>
            </a:r>
            <a:br>
              <a:rPr lang="en-US" dirty="0"/>
            </a:br>
            <a:r>
              <a:rPr lang="en-US" sz="2800" b="1" dirty="0">
                <a:solidFill>
                  <a:srgbClr val="000000"/>
                </a:solidFill>
                <a:latin typeface="Open Sans" panose="020B0606030504020204" pitchFamily="34" charset="0"/>
                <a:ea typeface="Times New Roman" panose="02020603050405020304" pitchFamily="18" charset="0"/>
              </a:rPr>
              <a:t>Axes do not have unnecessary tick marks or axis lines</a:t>
            </a:r>
            <a:endParaRPr lang="en-US" dirty="0"/>
          </a:p>
        </p:txBody>
      </p:sp>
      <p:sp>
        <p:nvSpPr>
          <p:cNvPr id="2" name="Date Placeholder 1">
            <a:extLst>
              <a:ext uri="{FF2B5EF4-FFF2-40B4-BE49-F238E27FC236}">
                <a16:creationId xmlns:a16="http://schemas.microsoft.com/office/drawing/2014/main" id="{9E2FC7FB-F257-4E55-A27D-1AFEC20ECD17}"/>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1893036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DC396B56-E73A-42C8-B3C9-296F9C89B4EC}"/>
              </a:ext>
            </a:extLst>
          </p:cNvPr>
          <p:cNvGraphicFramePr/>
          <p:nvPr>
            <p:extLst>
              <p:ext uri="{D42A27DB-BD31-4B8C-83A1-F6EECF244321}">
                <p14:modId xmlns:p14="http://schemas.microsoft.com/office/powerpoint/2010/main" val="86154228"/>
              </p:ext>
            </p:extLst>
          </p:nvPr>
        </p:nvGraphicFramePr>
        <p:xfrm>
          <a:off x="5230550" y="1823680"/>
          <a:ext cx="6874933" cy="4477201"/>
        </p:xfrm>
        <a:graphic>
          <a:graphicData uri="http://schemas.openxmlformats.org/drawingml/2006/chart">
            <c:chart xmlns:c="http://schemas.openxmlformats.org/drawingml/2006/chart" xmlns:r="http://schemas.openxmlformats.org/officeDocument/2006/relationships" r:id="rId3"/>
          </a:graphicData>
        </a:graphic>
      </p:graphicFrame>
      <p:sp>
        <p:nvSpPr>
          <p:cNvPr id="4" name="Rectangle 3">
            <a:extLst>
              <a:ext uri="{FF2B5EF4-FFF2-40B4-BE49-F238E27FC236}">
                <a16:creationId xmlns:a16="http://schemas.microsoft.com/office/drawing/2014/main" id="{1E1782C6-F807-4661-98B1-E38966FB5450}"/>
              </a:ext>
            </a:extLst>
          </p:cNvPr>
          <p:cNvSpPr/>
          <p:nvPr/>
        </p:nvSpPr>
        <p:spPr>
          <a:xfrm>
            <a:off x="426485" y="1895301"/>
            <a:ext cx="3135283" cy="2246769"/>
          </a:xfrm>
          <a:prstGeom prst="rect">
            <a:avLst/>
          </a:prstGeom>
        </p:spPr>
        <p:txBody>
          <a:bodyPr wrap="square">
            <a:spAutoFit/>
          </a:bodyPr>
          <a:lstStyle/>
          <a:p>
            <a:r>
              <a:rPr lang="en-US" sz="2800" b="1" dirty="0"/>
              <a:t>Example:</a:t>
            </a:r>
          </a:p>
          <a:p>
            <a:r>
              <a:rPr lang="en-US" sz="2800" dirty="0"/>
              <a:t>There are tick marks and axes lines.</a:t>
            </a:r>
          </a:p>
          <a:p>
            <a:endParaRPr lang="en-US" sz="2800" dirty="0">
              <a:solidFill>
                <a:schemeClr val="accent4"/>
              </a:solidFill>
            </a:endParaRPr>
          </a:p>
          <a:p>
            <a:r>
              <a:rPr lang="en-US" sz="2800" dirty="0">
                <a:solidFill>
                  <a:schemeClr val="accent4"/>
                </a:solidFill>
              </a:rPr>
              <a:t>Rating = 0</a:t>
            </a:r>
          </a:p>
        </p:txBody>
      </p:sp>
      <p:sp>
        <p:nvSpPr>
          <p:cNvPr id="6" name="Rectangle 5">
            <a:extLst>
              <a:ext uri="{FF2B5EF4-FFF2-40B4-BE49-F238E27FC236}">
                <a16:creationId xmlns:a16="http://schemas.microsoft.com/office/drawing/2014/main" id="{0543B5F6-50E6-4FC4-B8C7-1E65D3F61811}"/>
              </a:ext>
            </a:extLst>
          </p:cNvPr>
          <p:cNvSpPr/>
          <p:nvPr/>
        </p:nvSpPr>
        <p:spPr>
          <a:xfrm>
            <a:off x="855616" y="5734469"/>
            <a:ext cx="4082144" cy="523220"/>
          </a:xfrm>
          <a:prstGeom prst="rect">
            <a:avLst/>
          </a:prstGeom>
        </p:spPr>
        <p:txBody>
          <a:bodyPr wrap="square">
            <a:spAutoFit/>
          </a:bodyPr>
          <a:lstStyle/>
          <a:p>
            <a:pPr algn="r"/>
            <a:r>
              <a:rPr lang="en-US" sz="2800" b="1" dirty="0">
                <a:solidFill>
                  <a:schemeClr val="accent4"/>
                </a:solidFill>
              </a:rPr>
              <a:t>Tick marks</a:t>
            </a:r>
          </a:p>
        </p:txBody>
      </p:sp>
      <p:cxnSp>
        <p:nvCxnSpPr>
          <p:cNvPr id="7" name="Straight Arrow Connector 6">
            <a:extLst>
              <a:ext uri="{FF2B5EF4-FFF2-40B4-BE49-F238E27FC236}">
                <a16:creationId xmlns:a16="http://schemas.microsoft.com/office/drawing/2014/main" id="{25A703AD-716D-4240-B1EF-C80E9DF7618D}"/>
              </a:ext>
            </a:extLst>
          </p:cNvPr>
          <p:cNvCxnSpPr>
            <a:cxnSpLocks/>
          </p:cNvCxnSpPr>
          <p:nvPr/>
        </p:nvCxnSpPr>
        <p:spPr>
          <a:xfrm>
            <a:off x="4937760" y="5996079"/>
            <a:ext cx="1789007" cy="32188"/>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5D6094A9-F97A-4E67-BB83-CE93417A76FA}"/>
              </a:ext>
            </a:extLst>
          </p:cNvPr>
          <p:cNvCxnSpPr>
            <a:cxnSpLocks/>
          </p:cNvCxnSpPr>
          <p:nvPr/>
        </p:nvCxnSpPr>
        <p:spPr>
          <a:xfrm flipV="1">
            <a:off x="4937760" y="4741333"/>
            <a:ext cx="1742440" cy="1254748"/>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1E69FCB-AF60-4EC5-974E-6EB6B5B7C2AD}"/>
              </a:ext>
            </a:extLst>
          </p:cNvPr>
          <p:cNvSpPr/>
          <p:nvPr/>
        </p:nvSpPr>
        <p:spPr>
          <a:xfrm>
            <a:off x="855616" y="4358041"/>
            <a:ext cx="4082144" cy="523220"/>
          </a:xfrm>
          <a:prstGeom prst="rect">
            <a:avLst/>
          </a:prstGeom>
        </p:spPr>
        <p:txBody>
          <a:bodyPr wrap="square">
            <a:spAutoFit/>
          </a:bodyPr>
          <a:lstStyle/>
          <a:p>
            <a:pPr algn="r"/>
            <a:r>
              <a:rPr lang="en-US" sz="2800" b="1" dirty="0">
                <a:solidFill>
                  <a:schemeClr val="accent4"/>
                </a:solidFill>
              </a:rPr>
              <a:t>Axis line</a:t>
            </a:r>
          </a:p>
        </p:txBody>
      </p:sp>
      <p:cxnSp>
        <p:nvCxnSpPr>
          <p:cNvPr id="11" name="Straight Arrow Connector 10">
            <a:extLst>
              <a:ext uri="{FF2B5EF4-FFF2-40B4-BE49-F238E27FC236}">
                <a16:creationId xmlns:a16="http://schemas.microsoft.com/office/drawing/2014/main" id="{2E88B401-4DDB-4152-8592-F5D76BD40B29}"/>
              </a:ext>
            </a:extLst>
          </p:cNvPr>
          <p:cNvCxnSpPr>
            <a:cxnSpLocks/>
          </p:cNvCxnSpPr>
          <p:nvPr/>
        </p:nvCxnSpPr>
        <p:spPr>
          <a:xfrm>
            <a:off x="4937760" y="4619653"/>
            <a:ext cx="1789007" cy="0"/>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2" name="Title 2">
            <a:extLst>
              <a:ext uri="{FF2B5EF4-FFF2-40B4-BE49-F238E27FC236}">
                <a16:creationId xmlns:a16="http://schemas.microsoft.com/office/drawing/2014/main" id="{E5BD2D94-C185-4CD0-93DC-1013E96CE136}"/>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Lines: </a:t>
            </a:r>
            <a:br>
              <a:rPr lang="en-US" dirty="0"/>
            </a:br>
            <a:r>
              <a:rPr lang="en-US" sz="2800" b="1" dirty="0">
                <a:solidFill>
                  <a:srgbClr val="000000"/>
                </a:solidFill>
                <a:latin typeface="Open Sans" panose="020B0606030504020204" pitchFamily="34" charset="0"/>
                <a:ea typeface="Times New Roman" panose="02020603050405020304" pitchFamily="18" charset="0"/>
              </a:rPr>
              <a:t>Axes do not have unnecessary tick marks or axis lines</a:t>
            </a:r>
            <a:endParaRPr lang="en-US" dirty="0"/>
          </a:p>
        </p:txBody>
      </p:sp>
      <p:sp>
        <p:nvSpPr>
          <p:cNvPr id="2" name="Date Placeholder 1">
            <a:extLst>
              <a:ext uri="{FF2B5EF4-FFF2-40B4-BE49-F238E27FC236}">
                <a16:creationId xmlns:a16="http://schemas.microsoft.com/office/drawing/2014/main" id="{A4EE5BED-9078-4EFE-8605-9A0691763AD4}"/>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86251700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780882-87BA-48FF-ADF5-5A4A08610F09}"/>
              </a:ext>
            </a:extLst>
          </p:cNvPr>
          <p:cNvSpPr/>
          <p:nvPr/>
        </p:nvSpPr>
        <p:spPr>
          <a:xfrm>
            <a:off x="426485" y="4144849"/>
            <a:ext cx="11353801" cy="1538883"/>
          </a:xfrm>
          <a:prstGeom prst="rect">
            <a:avLst/>
          </a:prstGeom>
        </p:spPr>
        <p:txBody>
          <a:bodyPr wrap="square">
            <a:spAutoFit/>
          </a:bodyPr>
          <a:lstStyle/>
          <a:p>
            <a:pPr>
              <a:spcAft>
                <a:spcPts val="600"/>
              </a:spcAft>
            </a:pPr>
            <a:r>
              <a:rPr lang="en-US" sz="2800" b="1" dirty="0"/>
              <a:t>Fully met </a:t>
            </a:r>
            <a:r>
              <a:rPr lang="en-US" sz="2800" dirty="0"/>
              <a:t>= The graph only has one visible y-axis.</a:t>
            </a:r>
          </a:p>
          <a:p>
            <a:pPr>
              <a:spcAft>
                <a:spcPts val="600"/>
              </a:spcAft>
            </a:pPr>
            <a:r>
              <a:rPr lang="en-US" sz="2800" b="1" dirty="0"/>
              <a:t>Partially met </a:t>
            </a:r>
            <a:r>
              <a:rPr lang="en-US" sz="2800" dirty="0"/>
              <a:t>= This one will usually be “Not met” or “Fully met.” </a:t>
            </a:r>
          </a:p>
          <a:p>
            <a:pPr>
              <a:spcAft>
                <a:spcPts val="600"/>
              </a:spcAft>
            </a:pPr>
            <a:r>
              <a:rPr lang="en-US" sz="2800" b="1" dirty="0"/>
              <a:t>Not met </a:t>
            </a:r>
            <a:r>
              <a:rPr lang="en-US" sz="2800" dirty="0"/>
              <a:t>= The graph has two y-axes, one on the left and one on the right.</a:t>
            </a:r>
          </a:p>
        </p:txBody>
      </p:sp>
      <p:sp>
        <p:nvSpPr>
          <p:cNvPr id="11" name="Rectangle 10">
            <a:extLst>
              <a:ext uri="{FF2B5EF4-FFF2-40B4-BE49-F238E27FC236}">
                <a16:creationId xmlns:a16="http://schemas.microsoft.com/office/drawing/2014/main" id="{0B62E291-3ABC-466E-871D-8212460F0772}"/>
              </a:ext>
            </a:extLst>
          </p:cNvPr>
          <p:cNvSpPr/>
          <p:nvPr/>
        </p:nvSpPr>
        <p:spPr>
          <a:xfrm>
            <a:off x="426485" y="1296699"/>
            <a:ext cx="10143192" cy="2000548"/>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Viewers can best interpret one x- and one y-axis. Don’t add a second y-axis. Try a connected scatter plot or two graphs, side by side, instead. (A secondary axis used to hack new graph types is ok, so long as viewers aren’t being asked to interpret a second y-axis.)</a:t>
            </a:r>
            <a:endParaRPr lang="en-US" sz="2800" dirty="0"/>
          </a:p>
        </p:txBody>
      </p:sp>
      <p:sp>
        <p:nvSpPr>
          <p:cNvPr id="12" name="Title 2">
            <a:extLst>
              <a:ext uri="{FF2B5EF4-FFF2-40B4-BE49-F238E27FC236}">
                <a16:creationId xmlns:a16="http://schemas.microsoft.com/office/drawing/2014/main" id="{B8FE6E29-3E84-41A9-9200-0E1B2FA2A3AE}"/>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Lines: </a:t>
            </a:r>
            <a:br>
              <a:rPr lang="en-US" dirty="0"/>
            </a:br>
            <a:r>
              <a:rPr lang="en-US" sz="2800" b="1" dirty="0">
                <a:solidFill>
                  <a:srgbClr val="000000"/>
                </a:solidFill>
                <a:latin typeface="Open Sans" panose="020B0606030504020204" pitchFamily="34" charset="0"/>
                <a:ea typeface="Times New Roman" panose="02020603050405020304" pitchFamily="18" charset="0"/>
              </a:rPr>
              <a:t>Graph has one horizontal and one vertical axis </a:t>
            </a:r>
            <a:endParaRPr lang="en-US" dirty="0"/>
          </a:p>
        </p:txBody>
      </p:sp>
      <p:sp>
        <p:nvSpPr>
          <p:cNvPr id="2" name="Date Placeholder 1">
            <a:extLst>
              <a:ext uri="{FF2B5EF4-FFF2-40B4-BE49-F238E27FC236}">
                <a16:creationId xmlns:a16="http://schemas.microsoft.com/office/drawing/2014/main" id="{76EB9D9E-4881-4D6B-8A3A-BA03D2E6C596}"/>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626845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24EE4E3-3D02-4CDB-9F2E-2B7FBC8F038D}"/>
              </a:ext>
            </a:extLst>
          </p:cNvPr>
          <p:cNvSpPr/>
          <p:nvPr/>
        </p:nvSpPr>
        <p:spPr>
          <a:xfrm>
            <a:off x="426485" y="2111432"/>
            <a:ext cx="3664542" cy="3108543"/>
          </a:xfrm>
          <a:prstGeom prst="rect">
            <a:avLst/>
          </a:prstGeom>
        </p:spPr>
        <p:txBody>
          <a:bodyPr wrap="square">
            <a:spAutoFit/>
          </a:bodyPr>
          <a:lstStyle/>
          <a:p>
            <a:r>
              <a:rPr lang="en-US" sz="2800" b="1" dirty="0"/>
              <a:t>Example:</a:t>
            </a:r>
          </a:p>
          <a:p>
            <a:r>
              <a:rPr lang="en-US" sz="2800" dirty="0"/>
              <a:t>There are two y-axes, one on the left for the bar graph and one on the right for the area graph.</a:t>
            </a:r>
          </a:p>
          <a:p>
            <a:endParaRPr lang="en-US" sz="2800" dirty="0">
              <a:solidFill>
                <a:schemeClr val="accent5">
                  <a:lumMod val="75000"/>
                </a:schemeClr>
              </a:solidFill>
            </a:endParaRPr>
          </a:p>
          <a:p>
            <a:r>
              <a:rPr lang="en-US" sz="2800" dirty="0">
                <a:solidFill>
                  <a:schemeClr val="accent4"/>
                </a:solidFill>
              </a:rPr>
              <a:t>Rating = 0</a:t>
            </a:r>
          </a:p>
        </p:txBody>
      </p:sp>
      <p:graphicFrame>
        <p:nvGraphicFramePr>
          <p:cNvPr id="7" name="Chart 6">
            <a:extLst>
              <a:ext uri="{FF2B5EF4-FFF2-40B4-BE49-F238E27FC236}">
                <a16:creationId xmlns:a16="http://schemas.microsoft.com/office/drawing/2014/main" id="{3B51965B-9EFE-4843-A703-147D1AA12B74}"/>
              </a:ext>
            </a:extLst>
          </p:cNvPr>
          <p:cNvGraphicFramePr/>
          <p:nvPr>
            <p:extLst>
              <p:ext uri="{D42A27DB-BD31-4B8C-83A1-F6EECF244321}">
                <p14:modId xmlns:p14="http://schemas.microsoft.com/office/powerpoint/2010/main" val="2921431248"/>
              </p:ext>
            </p:extLst>
          </p:nvPr>
        </p:nvGraphicFramePr>
        <p:xfrm>
          <a:off x="4476886" y="1570703"/>
          <a:ext cx="7083448" cy="5130800"/>
        </p:xfrm>
        <a:graphic>
          <a:graphicData uri="http://schemas.openxmlformats.org/drawingml/2006/chart">
            <c:chart xmlns:c="http://schemas.openxmlformats.org/drawingml/2006/chart" xmlns:r="http://schemas.openxmlformats.org/officeDocument/2006/relationships" r:id="rId3"/>
          </a:graphicData>
        </a:graphic>
      </p:graphicFrame>
      <p:sp>
        <p:nvSpPr>
          <p:cNvPr id="8" name="Title 2">
            <a:extLst>
              <a:ext uri="{FF2B5EF4-FFF2-40B4-BE49-F238E27FC236}">
                <a16:creationId xmlns:a16="http://schemas.microsoft.com/office/drawing/2014/main" id="{95EF3C0F-5B45-47D7-954B-8F86026F44B0}"/>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Lines: </a:t>
            </a:r>
            <a:br>
              <a:rPr lang="en-US" dirty="0"/>
            </a:br>
            <a:r>
              <a:rPr lang="en-US" sz="2800" b="1" dirty="0">
                <a:solidFill>
                  <a:srgbClr val="000000"/>
                </a:solidFill>
                <a:latin typeface="Open Sans" panose="020B0606030504020204" pitchFamily="34" charset="0"/>
                <a:ea typeface="Times New Roman" panose="02020603050405020304" pitchFamily="18" charset="0"/>
              </a:rPr>
              <a:t>Graph has one horizontal and one vertical axis </a:t>
            </a:r>
            <a:endParaRPr lang="en-US" dirty="0"/>
          </a:p>
        </p:txBody>
      </p:sp>
      <p:sp>
        <p:nvSpPr>
          <p:cNvPr id="2" name="Date Placeholder 1">
            <a:extLst>
              <a:ext uri="{FF2B5EF4-FFF2-40B4-BE49-F238E27FC236}">
                <a16:creationId xmlns:a16="http://schemas.microsoft.com/office/drawing/2014/main" id="{B6D53386-3187-4613-BE48-E832FF3A97DC}"/>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91426548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16F093-B8E1-4E80-87C5-47A583F98AA4}"/>
              </a:ext>
            </a:extLst>
          </p:cNvPr>
          <p:cNvSpPr/>
          <p:nvPr/>
        </p:nvSpPr>
        <p:spPr>
          <a:xfrm>
            <a:off x="1602658" y="1112982"/>
            <a:ext cx="8062452" cy="3708708"/>
          </a:xfrm>
          <a:prstGeom prst="rect">
            <a:avLst/>
          </a:prstGeom>
        </p:spPr>
        <p:txBody>
          <a:bodyPr wrap="square">
            <a:spAutoFit/>
          </a:bodyPr>
          <a:lstStyle/>
          <a:p>
            <a:r>
              <a:rPr lang="en-US" sz="6000" dirty="0">
                <a:solidFill>
                  <a:prstClr val="black"/>
                </a:solidFill>
                <a:latin typeface="Roboto Black"/>
                <a:ea typeface="+mj-ea"/>
                <a:cs typeface="+mj-cs"/>
              </a:rPr>
              <a:t>Let’s walk through the checkpoints in </a:t>
            </a:r>
            <a:br>
              <a:rPr lang="en-US" sz="11500" dirty="0">
                <a:solidFill>
                  <a:prstClr val="black"/>
                </a:solidFill>
                <a:latin typeface="Roboto Black"/>
                <a:ea typeface="+mj-ea"/>
                <a:cs typeface="+mj-cs"/>
              </a:rPr>
            </a:br>
            <a:r>
              <a:rPr lang="en-US" sz="11500" dirty="0">
                <a:solidFill>
                  <a:prstClr val="black"/>
                </a:solidFill>
                <a:latin typeface="Roboto Black"/>
                <a:ea typeface="+mj-ea"/>
                <a:cs typeface="+mj-cs"/>
              </a:rPr>
              <a:t>Overall</a:t>
            </a:r>
            <a:endParaRPr lang="en-US" dirty="0"/>
          </a:p>
        </p:txBody>
      </p:sp>
    </p:spTree>
    <p:extLst>
      <p:ext uri="{BB962C8B-B14F-4D97-AF65-F5344CB8AC3E}">
        <p14:creationId xmlns:p14="http://schemas.microsoft.com/office/powerpoint/2010/main" val="258586722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8DA3A06-42C1-4C63-8F42-89DCB74D5ACE}"/>
              </a:ext>
            </a:extLst>
          </p:cNvPr>
          <p:cNvSpPr/>
          <p:nvPr/>
        </p:nvSpPr>
        <p:spPr>
          <a:xfrm>
            <a:off x="426485" y="1296699"/>
            <a:ext cx="9195035" cy="2000548"/>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Graphs should have a "so what?" – either a practical or statistical significance (or both) to warrant their presence. For example, contextualized or comparison data help the viewer understand the significance of the data and give the graph more interpretive power.</a:t>
            </a:r>
            <a:endParaRPr lang="en-US" sz="2800" dirty="0"/>
          </a:p>
        </p:txBody>
      </p:sp>
      <p:cxnSp>
        <p:nvCxnSpPr>
          <p:cNvPr id="10" name="Straight Arrow Connector 9">
            <a:extLst>
              <a:ext uri="{FF2B5EF4-FFF2-40B4-BE49-F238E27FC236}">
                <a16:creationId xmlns:a16="http://schemas.microsoft.com/office/drawing/2014/main" id="{F3EDA44F-805D-465D-8966-1B03B7799010}"/>
              </a:ext>
            </a:extLst>
          </p:cNvPr>
          <p:cNvCxnSpPr>
            <a:cxnSpLocks/>
          </p:cNvCxnSpPr>
          <p:nvPr/>
        </p:nvCxnSpPr>
        <p:spPr>
          <a:xfrm>
            <a:off x="8412480" y="1952279"/>
            <a:ext cx="1297858" cy="1"/>
          </a:xfrm>
          <a:prstGeom prst="straightConnector1">
            <a:avLst/>
          </a:prstGeom>
          <a:ln w="2857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E0C8E4C7-A5CD-4BCD-AA38-03FA56794300}"/>
              </a:ext>
            </a:extLst>
          </p:cNvPr>
          <p:cNvSpPr/>
          <p:nvPr/>
        </p:nvSpPr>
        <p:spPr>
          <a:xfrm>
            <a:off x="426485" y="3812655"/>
            <a:ext cx="11353801" cy="2831544"/>
          </a:xfrm>
          <a:prstGeom prst="rect">
            <a:avLst/>
          </a:prstGeom>
        </p:spPr>
        <p:txBody>
          <a:bodyPr wrap="square">
            <a:spAutoFit/>
          </a:bodyPr>
          <a:lstStyle/>
          <a:p>
            <a:pPr>
              <a:spcAft>
                <a:spcPts val="600"/>
              </a:spcAft>
            </a:pPr>
            <a:r>
              <a:rPr lang="en-US" sz="2800" b="1" dirty="0"/>
              <a:t>Fully met </a:t>
            </a:r>
            <a:r>
              <a:rPr lang="en-US" sz="2800" dirty="0"/>
              <a:t>= There is a point to the graph that you can figure out (via graph title, colors, </a:t>
            </a:r>
            <a:r>
              <a:rPr lang="en-US" sz="2800" dirty="0" err="1"/>
              <a:t>etc</a:t>
            </a:r>
            <a:r>
              <a:rPr lang="en-US" sz="2800" dirty="0"/>
              <a:t>).</a:t>
            </a:r>
          </a:p>
          <a:p>
            <a:pPr>
              <a:spcAft>
                <a:spcPts val="600"/>
              </a:spcAft>
            </a:pPr>
            <a:r>
              <a:rPr lang="en-US" sz="2800" b="1" dirty="0"/>
              <a:t>Partially met </a:t>
            </a:r>
            <a:r>
              <a:rPr lang="en-US" sz="2800" dirty="0"/>
              <a:t>= There may be a point to showing the graph but you have to dig for it.</a:t>
            </a:r>
          </a:p>
          <a:p>
            <a:pPr>
              <a:spcAft>
                <a:spcPts val="600"/>
              </a:spcAft>
            </a:pPr>
            <a:r>
              <a:rPr lang="en-US" sz="2800" b="1" dirty="0"/>
              <a:t>Not met </a:t>
            </a:r>
            <a:r>
              <a:rPr lang="en-US" sz="2800" dirty="0"/>
              <a:t>= There is no point to the graph, i.e. demographic data, or there’s no way to tell if there’s a practical or significant finding.</a:t>
            </a:r>
          </a:p>
        </p:txBody>
      </p:sp>
      <p:sp>
        <p:nvSpPr>
          <p:cNvPr id="7" name="Rectangle 6">
            <a:extLst>
              <a:ext uri="{FF2B5EF4-FFF2-40B4-BE49-F238E27FC236}">
                <a16:creationId xmlns:a16="http://schemas.microsoft.com/office/drawing/2014/main" id="{8CBC56EF-0BA3-4E31-945A-3EF1F94928B4}"/>
              </a:ext>
            </a:extLst>
          </p:cNvPr>
          <p:cNvSpPr/>
          <p:nvPr/>
        </p:nvSpPr>
        <p:spPr>
          <a:xfrm>
            <a:off x="9710338" y="1678015"/>
            <a:ext cx="2481662" cy="1384995"/>
          </a:xfrm>
          <a:prstGeom prst="rect">
            <a:avLst/>
          </a:prstGeom>
        </p:spPr>
        <p:txBody>
          <a:bodyPr wrap="square">
            <a:spAutoFit/>
          </a:bodyPr>
          <a:lstStyle/>
          <a:p>
            <a:r>
              <a:rPr lang="en-US" sz="2800" dirty="0">
                <a:solidFill>
                  <a:schemeClr val="accent4"/>
                </a:solidFill>
              </a:rPr>
              <a:t>Not everything needs to be graphed.</a:t>
            </a:r>
          </a:p>
        </p:txBody>
      </p:sp>
      <p:sp>
        <p:nvSpPr>
          <p:cNvPr id="14" name="Title 2">
            <a:extLst>
              <a:ext uri="{FF2B5EF4-FFF2-40B4-BE49-F238E27FC236}">
                <a16:creationId xmlns:a16="http://schemas.microsoft.com/office/drawing/2014/main" id="{694D1B3F-F98C-43BA-BCCA-A2A7A7B7CC60}"/>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Overall: </a:t>
            </a:r>
            <a:br>
              <a:rPr lang="en-US" dirty="0"/>
            </a:br>
            <a:r>
              <a:rPr lang="en-US" sz="2800" b="1" dirty="0">
                <a:solidFill>
                  <a:srgbClr val="000000"/>
                </a:solidFill>
                <a:latin typeface="Open Sans" panose="020B0606030504020204" pitchFamily="34" charset="0"/>
                <a:ea typeface="Times New Roman" panose="02020603050405020304" pitchFamily="18" charset="0"/>
              </a:rPr>
              <a:t>Graph highlights significant finding or conclusion</a:t>
            </a:r>
            <a:endParaRPr lang="en-US" dirty="0"/>
          </a:p>
        </p:txBody>
      </p:sp>
      <p:sp>
        <p:nvSpPr>
          <p:cNvPr id="5" name="Date Placeholder 4">
            <a:extLst>
              <a:ext uri="{FF2B5EF4-FFF2-40B4-BE49-F238E27FC236}">
                <a16:creationId xmlns:a16="http://schemas.microsoft.com/office/drawing/2014/main" id="{4E6B11D7-4D8B-4154-8440-C6031722262E}"/>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14832204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D643914-1B7B-4A5C-ABB9-0821271F8AEC}"/>
              </a:ext>
            </a:extLst>
          </p:cNvPr>
          <p:cNvSpPr/>
          <p:nvPr/>
        </p:nvSpPr>
        <p:spPr>
          <a:xfrm>
            <a:off x="426485" y="2393335"/>
            <a:ext cx="4391321" cy="2677656"/>
          </a:xfrm>
          <a:prstGeom prst="rect">
            <a:avLst/>
          </a:prstGeom>
        </p:spPr>
        <p:txBody>
          <a:bodyPr wrap="square">
            <a:spAutoFit/>
          </a:bodyPr>
          <a:lstStyle/>
          <a:p>
            <a:r>
              <a:rPr lang="en-US" sz="2800" b="1" dirty="0"/>
              <a:t>Example:</a:t>
            </a:r>
          </a:p>
          <a:p>
            <a:r>
              <a:rPr lang="en-US" sz="2800" dirty="0"/>
              <a:t>No clear point. Cannot easily see if there’s a practical or significant finding. </a:t>
            </a:r>
          </a:p>
          <a:p>
            <a:endParaRPr lang="en-US" sz="2800" dirty="0">
              <a:solidFill>
                <a:schemeClr val="accent5">
                  <a:lumMod val="75000"/>
                </a:schemeClr>
              </a:solidFill>
            </a:endParaRPr>
          </a:p>
          <a:p>
            <a:r>
              <a:rPr lang="en-US" sz="2800" dirty="0">
                <a:solidFill>
                  <a:schemeClr val="accent4"/>
                </a:solidFill>
              </a:rPr>
              <a:t>Rating = 0</a:t>
            </a:r>
          </a:p>
        </p:txBody>
      </p:sp>
      <p:grpSp>
        <p:nvGrpSpPr>
          <p:cNvPr id="6" name="Group 5">
            <a:extLst>
              <a:ext uri="{FF2B5EF4-FFF2-40B4-BE49-F238E27FC236}">
                <a16:creationId xmlns:a16="http://schemas.microsoft.com/office/drawing/2014/main" id="{5AC09C05-A9C8-488C-813E-9C655983072C}"/>
              </a:ext>
            </a:extLst>
          </p:cNvPr>
          <p:cNvGrpSpPr/>
          <p:nvPr/>
        </p:nvGrpSpPr>
        <p:grpSpPr>
          <a:xfrm>
            <a:off x="5524543" y="897590"/>
            <a:ext cx="6211381" cy="5062820"/>
            <a:chOff x="5418667" y="1559237"/>
            <a:chExt cx="5750507" cy="4677384"/>
          </a:xfrm>
        </p:grpSpPr>
        <p:graphicFrame>
          <p:nvGraphicFramePr>
            <p:cNvPr id="7" name="Chart 6">
              <a:extLst>
                <a:ext uri="{FF2B5EF4-FFF2-40B4-BE49-F238E27FC236}">
                  <a16:creationId xmlns:a16="http://schemas.microsoft.com/office/drawing/2014/main" id="{C406F371-A3AB-4A1D-A068-DE0A286564FF}"/>
                </a:ext>
              </a:extLst>
            </p:cNvPr>
            <p:cNvGraphicFramePr/>
            <p:nvPr>
              <p:extLst>
                <p:ext uri="{D42A27DB-BD31-4B8C-83A1-F6EECF244321}">
                  <p14:modId xmlns:p14="http://schemas.microsoft.com/office/powerpoint/2010/main" val="4287878720"/>
                </p:ext>
              </p:extLst>
            </p:nvPr>
          </p:nvGraphicFramePr>
          <p:xfrm>
            <a:off x="5418667" y="1559237"/>
            <a:ext cx="5645632" cy="4677384"/>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3338838A-2364-438C-9D6E-5D9EFC1586BC}"/>
                </a:ext>
              </a:extLst>
            </p:cNvPr>
            <p:cNvSpPr txBox="1"/>
            <p:nvPr/>
          </p:nvSpPr>
          <p:spPr>
            <a:xfrm>
              <a:off x="5523543" y="2343658"/>
              <a:ext cx="5645631" cy="426518"/>
            </a:xfrm>
            <a:prstGeom prst="rect">
              <a:avLst/>
            </a:prstGeom>
            <a:noFill/>
          </p:spPr>
          <p:txBody>
            <a:bodyPr wrap="square" rtlCol="0">
              <a:spAutoFit/>
            </a:bodyPr>
            <a:lstStyle/>
            <a:p>
              <a:pPr algn="ctr">
                <a:spcAft>
                  <a:spcPts val="600"/>
                </a:spcAft>
              </a:pPr>
              <a:r>
                <a:rPr lang="en-US" sz="2400" b="1" dirty="0"/>
                <a:t>Coffee Preferences</a:t>
              </a:r>
              <a:endParaRPr lang="en-US" sz="2000" dirty="0"/>
            </a:p>
          </p:txBody>
        </p:sp>
      </p:grpSp>
      <p:sp>
        <p:nvSpPr>
          <p:cNvPr id="9" name="Title 2">
            <a:extLst>
              <a:ext uri="{FF2B5EF4-FFF2-40B4-BE49-F238E27FC236}">
                <a16:creationId xmlns:a16="http://schemas.microsoft.com/office/drawing/2014/main" id="{7FA7453C-1813-4B2A-8C94-2D8EC01D71A9}"/>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Overall: </a:t>
            </a:r>
            <a:br>
              <a:rPr lang="en-US" dirty="0"/>
            </a:br>
            <a:r>
              <a:rPr lang="en-US" sz="2800" b="1" dirty="0">
                <a:solidFill>
                  <a:srgbClr val="000000"/>
                </a:solidFill>
                <a:latin typeface="Open Sans" panose="020B0606030504020204" pitchFamily="34" charset="0"/>
                <a:ea typeface="Times New Roman" panose="02020603050405020304" pitchFamily="18" charset="0"/>
              </a:rPr>
              <a:t>Graph highlights significant finding or conclusion</a:t>
            </a:r>
            <a:endParaRPr lang="en-US" dirty="0"/>
          </a:p>
        </p:txBody>
      </p:sp>
      <p:sp>
        <p:nvSpPr>
          <p:cNvPr id="2" name="Date Placeholder 1">
            <a:extLst>
              <a:ext uri="{FF2B5EF4-FFF2-40B4-BE49-F238E27FC236}">
                <a16:creationId xmlns:a16="http://schemas.microsoft.com/office/drawing/2014/main" id="{E9C54E98-6246-406B-AD4D-147298074CAC}"/>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7234790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A79FD1F-7F17-4AAD-AAC3-1F58A11CEC7A}"/>
              </a:ext>
            </a:extLst>
          </p:cNvPr>
          <p:cNvSpPr/>
          <p:nvPr/>
        </p:nvSpPr>
        <p:spPr>
          <a:xfrm>
            <a:off x="411714" y="3340748"/>
            <a:ext cx="11353801" cy="1538883"/>
          </a:xfrm>
          <a:prstGeom prst="rect">
            <a:avLst/>
          </a:prstGeom>
        </p:spPr>
        <p:txBody>
          <a:bodyPr wrap="square">
            <a:spAutoFit/>
          </a:bodyPr>
          <a:lstStyle/>
          <a:p>
            <a:pPr>
              <a:spcAft>
                <a:spcPts val="600"/>
              </a:spcAft>
            </a:pPr>
            <a:r>
              <a:rPr lang="en-US" sz="2800" b="1" dirty="0"/>
              <a:t>Fully met </a:t>
            </a:r>
            <a:r>
              <a:rPr lang="en-US" sz="2800" dirty="0"/>
              <a:t>= The graph type matches the data. </a:t>
            </a:r>
          </a:p>
          <a:p>
            <a:pPr>
              <a:spcAft>
                <a:spcPts val="600"/>
              </a:spcAft>
            </a:pPr>
            <a:r>
              <a:rPr lang="en-US" sz="2800" b="1" dirty="0"/>
              <a:t>Partially met </a:t>
            </a:r>
            <a:r>
              <a:rPr lang="en-US" sz="2800" dirty="0"/>
              <a:t>= The graph type is ok for the data, but not the best it could be. </a:t>
            </a:r>
          </a:p>
          <a:p>
            <a:pPr>
              <a:spcAft>
                <a:spcPts val="600"/>
              </a:spcAft>
            </a:pPr>
            <a:r>
              <a:rPr lang="en-US" sz="2800" b="1" dirty="0"/>
              <a:t>Not met </a:t>
            </a:r>
            <a:r>
              <a:rPr lang="en-US" sz="2800" dirty="0"/>
              <a:t>= The graph type doesn’t match the data. </a:t>
            </a:r>
          </a:p>
        </p:txBody>
      </p:sp>
      <p:sp>
        <p:nvSpPr>
          <p:cNvPr id="8" name="Rectangle 7">
            <a:extLst>
              <a:ext uri="{FF2B5EF4-FFF2-40B4-BE49-F238E27FC236}">
                <a16:creationId xmlns:a16="http://schemas.microsoft.com/office/drawing/2014/main" id="{4B6A18C1-A71B-4669-89C3-4953FC3BCB80}"/>
              </a:ext>
            </a:extLst>
          </p:cNvPr>
          <p:cNvSpPr/>
          <p:nvPr/>
        </p:nvSpPr>
        <p:spPr>
          <a:xfrm>
            <a:off x="426485" y="5523970"/>
            <a:ext cx="11353801" cy="954107"/>
          </a:xfrm>
          <a:prstGeom prst="rect">
            <a:avLst/>
          </a:prstGeom>
        </p:spPr>
        <p:txBody>
          <a:bodyPr wrap="square">
            <a:spAutoFit/>
          </a:bodyPr>
          <a:lstStyle/>
          <a:p>
            <a:r>
              <a:rPr lang="en-US" sz="2800" dirty="0">
                <a:solidFill>
                  <a:schemeClr val="accent4"/>
                </a:solidFill>
              </a:rPr>
              <a:t>* Warning – This is one people commonly rate lower because they think the graph selection could be better. Don’t do this. </a:t>
            </a:r>
          </a:p>
        </p:txBody>
      </p:sp>
      <p:sp>
        <p:nvSpPr>
          <p:cNvPr id="11" name="Rectangle 10">
            <a:extLst>
              <a:ext uri="{FF2B5EF4-FFF2-40B4-BE49-F238E27FC236}">
                <a16:creationId xmlns:a16="http://schemas.microsoft.com/office/drawing/2014/main" id="{62E45378-9A67-42E4-B6C7-A82BBAAE3CE1}"/>
              </a:ext>
            </a:extLst>
          </p:cNvPr>
          <p:cNvSpPr/>
          <p:nvPr/>
        </p:nvSpPr>
        <p:spPr>
          <a:xfrm>
            <a:off x="426485" y="1296699"/>
            <a:ext cx="10143192" cy="1631216"/>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Data are displayed using a graph type appropriate for the relationship within the data. For example, change over time is displayed as a line graph, area chart, slope graph, or dot plot.</a:t>
            </a:r>
            <a:endParaRPr lang="en-US" sz="2800" dirty="0"/>
          </a:p>
        </p:txBody>
      </p:sp>
      <p:sp>
        <p:nvSpPr>
          <p:cNvPr id="12" name="Title 2">
            <a:extLst>
              <a:ext uri="{FF2B5EF4-FFF2-40B4-BE49-F238E27FC236}">
                <a16:creationId xmlns:a16="http://schemas.microsoft.com/office/drawing/2014/main" id="{1CA5CFAB-74B0-463C-BDD8-584A4CAC781C}"/>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Overall: </a:t>
            </a:r>
            <a:br>
              <a:rPr lang="en-US" dirty="0"/>
            </a:br>
            <a:r>
              <a:rPr lang="en-US" sz="2800" b="1" dirty="0">
                <a:solidFill>
                  <a:srgbClr val="000000"/>
                </a:solidFill>
                <a:latin typeface="Open Sans" panose="020B0606030504020204" pitchFamily="34" charset="0"/>
                <a:ea typeface="Times New Roman" panose="02020603050405020304" pitchFamily="18" charset="0"/>
              </a:rPr>
              <a:t>The type of graph is appropriate for data</a:t>
            </a:r>
            <a:endParaRPr lang="en-US" dirty="0"/>
          </a:p>
        </p:txBody>
      </p:sp>
      <p:sp>
        <p:nvSpPr>
          <p:cNvPr id="2" name="Date Placeholder 1">
            <a:extLst>
              <a:ext uri="{FF2B5EF4-FFF2-40B4-BE49-F238E27FC236}">
                <a16:creationId xmlns:a16="http://schemas.microsoft.com/office/drawing/2014/main" id="{CF6545CD-65CF-4425-965E-34969676C9B4}"/>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2530561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The Checklist</a:t>
            </a:r>
          </a:p>
        </p:txBody>
      </p:sp>
      <p:pic>
        <p:nvPicPr>
          <p:cNvPr id="4" name="Picture 3">
            <a:extLst>
              <a:ext uri="{FF2B5EF4-FFF2-40B4-BE49-F238E27FC236}">
                <a16:creationId xmlns:a16="http://schemas.microsoft.com/office/drawing/2014/main" id="{4C7B024F-E0BA-4F7E-98ED-A3CD5698C08F}"/>
              </a:ext>
            </a:extLst>
          </p:cNvPr>
          <p:cNvPicPr>
            <a:picLocks noChangeAspect="1"/>
          </p:cNvPicPr>
          <p:nvPr/>
        </p:nvPicPr>
        <p:blipFill>
          <a:blip r:embed="rId3" cstate="print"/>
          <a:stretch>
            <a:fillRect/>
          </a:stretch>
        </p:blipFill>
        <p:spPr>
          <a:xfrm>
            <a:off x="1302568" y="1801299"/>
            <a:ext cx="7721361" cy="4691576"/>
          </a:xfrm>
          <a:prstGeom prst="rect">
            <a:avLst/>
          </a:prstGeom>
          <a:ln>
            <a:solidFill>
              <a:schemeClr val="tx1">
                <a:lumMod val="50000"/>
                <a:lumOff val="50000"/>
              </a:schemeClr>
            </a:solidFill>
          </a:ln>
          <a:effectLst>
            <a:outerShdw blurRad="50800" dist="38100" dir="2700000" algn="tl" rotWithShape="0">
              <a:prstClr val="black">
                <a:alpha val="40000"/>
              </a:prstClr>
            </a:outerShdw>
          </a:effectLst>
        </p:spPr>
      </p:pic>
      <p:sp>
        <p:nvSpPr>
          <p:cNvPr id="5" name="Rectangle 4">
            <a:extLst>
              <a:ext uri="{FF2B5EF4-FFF2-40B4-BE49-F238E27FC236}">
                <a16:creationId xmlns:a16="http://schemas.microsoft.com/office/drawing/2014/main" id="{DDE6A566-7EF5-4C84-8FF6-109A0BBA8063}"/>
              </a:ext>
            </a:extLst>
          </p:cNvPr>
          <p:cNvSpPr/>
          <p:nvPr/>
        </p:nvSpPr>
        <p:spPr>
          <a:xfrm>
            <a:off x="426485" y="1141708"/>
            <a:ext cx="9284045" cy="892552"/>
          </a:xfrm>
          <a:prstGeom prst="rect">
            <a:avLst/>
          </a:prstGeom>
        </p:spPr>
        <p:txBody>
          <a:bodyPr wrap="square">
            <a:spAutoFit/>
          </a:bodyPr>
          <a:lstStyle/>
          <a:p>
            <a:r>
              <a:rPr lang="en-US" sz="3200" dirty="0">
                <a:ea typeface="Calibri" panose="020F0502020204030204" pitchFamily="34" charset="0"/>
              </a:rPr>
              <a:t>was originally published on 4 pages</a:t>
            </a:r>
            <a:endParaRPr lang="en-US" sz="3200" b="1" dirty="0">
              <a:solidFill>
                <a:schemeClr val="accent1"/>
              </a:solidFill>
            </a:endParaRPr>
          </a:p>
          <a:p>
            <a:pPr marL="285750" indent="-285750">
              <a:buFont typeface="Arial" panose="020B0604020202020204" pitchFamily="34" charset="0"/>
              <a:buChar char="•"/>
            </a:pPr>
            <a:endParaRPr lang="en-US" sz="2000" dirty="0"/>
          </a:p>
        </p:txBody>
      </p:sp>
      <p:sp>
        <p:nvSpPr>
          <p:cNvPr id="2" name="Date Placeholder 1">
            <a:extLst>
              <a:ext uri="{FF2B5EF4-FFF2-40B4-BE49-F238E27FC236}">
                <a16:creationId xmlns:a16="http://schemas.microsoft.com/office/drawing/2014/main" id="{2016F3B1-C185-4B46-BECC-144F15ED1AE3}"/>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77479867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6C1F786-B4D5-4F62-AA0C-073A5FF6C599}"/>
              </a:ext>
            </a:extLst>
          </p:cNvPr>
          <p:cNvSpPr/>
          <p:nvPr/>
        </p:nvSpPr>
        <p:spPr>
          <a:xfrm>
            <a:off x="426485" y="2393335"/>
            <a:ext cx="3555580" cy="2677656"/>
          </a:xfrm>
          <a:prstGeom prst="rect">
            <a:avLst/>
          </a:prstGeom>
        </p:spPr>
        <p:txBody>
          <a:bodyPr wrap="square">
            <a:spAutoFit/>
          </a:bodyPr>
          <a:lstStyle/>
          <a:p>
            <a:r>
              <a:rPr lang="en-US" sz="2800" b="1" dirty="0"/>
              <a:t>Example:</a:t>
            </a:r>
          </a:p>
          <a:p>
            <a:r>
              <a:rPr lang="en-US" sz="2800" dirty="0"/>
              <a:t>A line graph is an appropriate way to show change over time.</a:t>
            </a:r>
          </a:p>
          <a:p>
            <a:endParaRPr lang="en-US" sz="2800" dirty="0">
              <a:solidFill>
                <a:schemeClr val="accent5">
                  <a:lumMod val="75000"/>
                </a:schemeClr>
              </a:solidFill>
            </a:endParaRPr>
          </a:p>
          <a:p>
            <a:r>
              <a:rPr lang="en-US" sz="2800" dirty="0">
                <a:solidFill>
                  <a:schemeClr val="accent4"/>
                </a:solidFill>
              </a:rPr>
              <a:t>Rating = 2</a:t>
            </a:r>
          </a:p>
        </p:txBody>
      </p:sp>
      <p:sp>
        <p:nvSpPr>
          <p:cNvPr id="12" name="Title 2">
            <a:extLst>
              <a:ext uri="{FF2B5EF4-FFF2-40B4-BE49-F238E27FC236}">
                <a16:creationId xmlns:a16="http://schemas.microsoft.com/office/drawing/2014/main" id="{8593592A-D711-4D74-900C-E78F6636502D}"/>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Overall: </a:t>
            </a:r>
            <a:br>
              <a:rPr lang="en-US" dirty="0"/>
            </a:br>
            <a:r>
              <a:rPr lang="en-US" sz="2800" b="1" dirty="0">
                <a:solidFill>
                  <a:srgbClr val="000000"/>
                </a:solidFill>
                <a:latin typeface="Open Sans" panose="020B0606030504020204" pitchFamily="34" charset="0"/>
                <a:ea typeface="Times New Roman" panose="02020603050405020304" pitchFamily="18" charset="0"/>
              </a:rPr>
              <a:t>The type of graph is appropriate for data</a:t>
            </a:r>
            <a:endParaRPr lang="en-US" dirty="0"/>
          </a:p>
        </p:txBody>
      </p:sp>
      <p:grpSp>
        <p:nvGrpSpPr>
          <p:cNvPr id="7" name="Group 6">
            <a:extLst>
              <a:ext uri="{FF2B5EF4-FFF2-40B4-BE49-F238E27FC236}">
                <a16:creationId xmlns:a16="http://schemas.microsoft.com/office/drawing/2014/main" id="{F0AF5279-87DC-4885-908D-8796FF927D45}"/>
              </a:ext>
            </a:extLst>
          </p:cNvPr>
          <p:cNvGrpSpPr/>
          <p:nvPr/>
        </p:nvGrpSpPr>
        <p:grpSpPr>
          <a:xfrm>
            <a:off x="5266232" y="1712393"/>
            <a:ext cx="6676896" cy="4671473"/>
            <a:chOff x="5063067" y="1720860"/>
            <a:chExt cx="6676896" cy="4671473"/>
          </a:xfrm>
        </p:grpSpPr>
        <p:graphicFrame>
          <p:nvGraphicFramePr>
            <p:cNvPr id="8" name="Chart 7">
              <a:extLst>
                <a:ext uri="{FF2B5EF4-FFF2-40B4-BE49-F238E27FC236}">
                  <a16:creationId xmlns:a16="http://schemas.microsoft.com/office/drawing/2014/main" id="{129E9B32-6C8A-4A3D-B3DD-1B258CD4CEE1}"/>
                </a:ext>
              </a:extLst>
            </p:cNvPr>
            <p:cNvGraphicFramePr/>
            <p:nvPr>
              <p:extLst>
                <p:ext uri="{D42A27DB-BD31-4B8C-83A1-F6EECF244321}">
                  <p14:modId xmlns:p14="http://schemas.microsoft.com/office/powerpoint/2010/main" val="593406586"/>
                </p:ext>
              </p:extLst>
            </p:nvPr>
          </p:nvGraphicFramePr>
          <p:xfrm>
            <a:off x="5063067" y="2393335"/>
            <a:ext cx="6676896" cy="3998998"/>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a:extLst>
                <a:ext uri="{FF2B5EF4-FFF2-40B4-BE49-F238E27FC236}">
                  <a16:creationId xmlns:a16="http://schemas.microsoft.com/office/drawing/2014/main" id="{98327194-7C42-418F-A20A-684B4FEF5954}"/>
                </a:ext>
              </a:extLst>
            </p:cNvPr>
            <p:cNvSpPr txBox="1"/>
            <p:nvPr/>
          </p:nvSpPr>
          <p:spPr>
            <a:xfrm>
              <a:off x="5063067" y="1720860"/>
              <a:ext cx="5943600" cy="369332"/>
            </a:xfrm>
            <a:prstGeom prst="rect">
              <a:avLst/>
            </a:prstGeom>
            <a:noFill/>
          </p:spPr>
          <p:txBody>
            <a:bodyPr wrap="square" rtlCol="0">
              <a:spAutoFit/>
            </a:bodyPr>
            <a:lstStyle/>
            <a:p>
              <a:r>
                <a:rPr lang="en-US" b="1" dirty="0">
                  <a:solidFill>
                    <a:schemeClr val="accent3"/>
                  </a:solidFill>
                </a:rPr>
                <a:t>Latino enrollment </a:t>
              </a:r>
              <a:r>
                <a:rPr lang="en-US" b="1" dirty="0"/>
                <a:t>has dramatically increased since 2016.</a:t>
              </a:r>
            </a:p>
          </p:txBody>
        </p:sp>
      </p:grpSp>
      <p:sp>
        <p:nvSpPr>
          <p:cNvPr id="2" name="Date Placeholder 1">
            <a:extLst>
              <a:ext uri="{FF2B5EF4-FFF2-40B4-BE49-F238E27FC236}">
                <a16:creationId xmlns:a16="http://schemas.microsoft.com/office/drawing/2014/main" id="{FCFAB305-E57C-42EA-B667-EB40A5F765A1}"/>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02256186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888DB-96AA-49AD-A01A-749E2AB2FCD2}"/>
              </a:ext>
            </a:extLst>
          </p:cNvPr>
          <p:cNvSpPr>
            <a:spLocks noGrp="1"/>
          </p:cNvSpPr>
          <p:nvPr>
            <p:ph type="title"/>
          </p:nvPr>
        </p:nvSpPr>
        <p:spPr>
          <a:xfrm>
            <a:off x="234715" y="1595518"/>
            <a:ext cx="3118085" cy="1143000"/>
          </a:xfrm>
        </p:spPr>
        <p:txBody>
          <a:bodyPr/>
          <a:lstStyle/>
          <a:p>
            <a:r>
              <a:rPr lang="en-US" dirty="0"/>
              <a:t>Need help? Consult this chart chooser infographic.</a:t>
            </a:r>
          </a:p>
        </p:txBody>
      </p:sp>
      <p:pic>
        <p:nvPicPr>
          <p:cNvPr id="3" name="Picture 2">
            <a:extLst>
              <a:ext uri="{FF2B5EF4-FFF2-40B4-BE49-F238E27FC236}">
                <a16:creationId xmlns:a16="http://schemas.microsoft.com/office/drawing/2014/main" id="{684A1B14-B85E-4467-BB5B-BB8635380205}"/>
              </a:ext>
            </a:extLst>
          </p:cNvPr>
          <p:cNvPicPr>
            <a:picLocks noChangeAspect="1"/>
          </p:cNvPicPr>
          <p:nvPr/>
        </p:nvPicPr>
        <p:blipFill>
          <a:blip r:embed="rId3"/>
          <a:stretch>
            <a:fillRect/>
          </a:stretch>
        </p:blipFill>
        <p:spPr>
          <a:xfrm>
            <a:off x="3352800" y="568461"/>
            <a:ext cx="8766810" cy="5834799"/>
          </a:xfrm>
          <a:prstGeom prst="rect">
            <a:avLst/>
          </a:prstGeom>
        </p:spPr>
      </p:pic>
      <p:sp>
        <p:nvSpPr>
          <p:cNvPr id="4" name="Date Placeholder 3">
            <a:extLst>
              <a:ext uri="{FF2B5EF4-FFF2-40B4-BE49-F238E27FC236}">
                <a16:creationId xmlns:a16="http://schemas.microsoft.com/office/drawing/2014/main" id="{65115BE4-57E4-46A9-8016-62932B224388}"/>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10140671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02D61A4-3435-4204-8194-8881CB59FE11}"/>
              </a:ext>
            </a:extLst>
          </p:cNvPr>
          <p:cNvSpPr/>
          <p:nvPr/>
        </p:nvSpPr>
        <p:spPr>
          <a:xfrm>
            <a:off x="426485" y="3011764"/>
            <a:ext cx="11353801" cy="2400657"/>
          </a:xfrm>
          <a:prstGeom prst="rect">
            <a:avLst/>
          </a:prstGeom>
        </p:spPr>
        <p:txBody>
          <a:bodyPr wrap="square">
            <a:spAutoFit/>
          </a:bodyPr>
          <a:lstStyle/>
          <a:p>
            <a:pPr>
              <a:spcAft>
                <a:spcPts val="600"/>
              </a:spcAft>
            </a:pPr>
            <a:r>
              <a:rPr lang="en-US" sz="2800" b="1" dirty="0"/>
              <a:t>Fully met </a:t>
            </a:r>
            <a:r>
              <a:rPr lang="en-US" sz="2800" dirty="0"/>
              <a:t>= Graph is precise enough for primary audience. </a:t>
            </a:r>
          </a:p>
          <a:p>
            <a:pPr>
              <a:spcAft>
                <a:spcPts val="600"/>
              </a:spcAft>
            </a:pPr>
            <a:r>
              <a:rPr lang="en-US" sz="2800" b="1" dirty="0"/>
              <a:t>Partially met </a:t>
            </a:r>
            <a:r>
              <a:rPr lang="en-US" sz="2800" dirty="0"/>
              <a:t>= A mix, such as p-values but rounded percentages.</a:t>
            </a:r>
          </a:p>
          <a:p>
            <a:pPr>
              <a:spcAft>
                <a:spcPts val="600"/>
              </a:spcAft>
            </a:pPr>
            <a:r>
              <a:rPr lang="en-US" sz="2800" b="1" dirty="0"/>
              <a:t>Not met </a:t>
            </a:r>
            <a:r>
              <a:rPr lang="en-US" sz="2800" dirty="0"/>
              <a:t>= Graph includes unnecessary precision (i.e. percentages include too many decimals [16.712% instead of 16.7%] and/or the graph uses technical statistical language) for primary audience. </a:t>
            </a:r>
          </a:p>
        </p:txBody>
      </p:sp>
      <p:sp>
        <p:nvSpPr>
          <p:cNvPr id="5" name="Rectangle 4">
            <a:extLst>
              <a:ext uri="{FF2B5EF4-FFF2-40B4-BE49-F238E27FC236}">
                <a16:creationId xmlns:a16="http://schemas.microsoft.com/office/drawing/2014/main" id="{711C062D-CE79-420D-9052-0E74EB02F545}"/>
              </a:ext>
            </a:extLst>
          </p:cNvPr>
          <p:cNvSpPr/>
          <p:nvPr/>
        </p:nvSpPr>
        <p:spPr>
          <a:xfrm>
            <a:off x="426485" y="5614418"/>
            <a:ext cx="11353801" cy="954107"/>
          </a:xfrm>
          <a:prstGeom prst="rect">
            <a:avLst/>
          </a:prstGeom>
        </p:spPr>
        <p:txBody>
          <a:bodyPr wrap="square">
            <a:spAutoFit/>
          </a:bodyPr>
          <a:lstStyle/>
          <a:p>
            <a:r>
              <a:rPr lang="en-US" sz="2800" dirty="0">
                <a:solidFill>
                  <a:schemeClr val="accent4"/>
                </a:solidFill>
              </a:rPr>
              <a:t>* Warning – This is one people commonly rate higher because they don’t mind more precision. Don’t do this. </a:t>
            </a:r>
          </a:p>
        </p:txBody>
      </p:sp>
      <p:sp>
        <p:nvSpPr>
          <p:cNvPr id="8" name="Rectangle 7">
            <a:extLst>
              <a:ext uri="{FF2B5EF4-FFF2-40B4-BE49-F238E27FC236}">
                <a16:creationId xmlns:a16="http://schemas.microsoft.com/office/drawing/2014/main" id="{A04EC694-0C9F-4D81-97BE-E7FFA1568A36}"/>
              </a:ext>
            </a:extLst>
          </p:cNvPr>
          <p:cNvSpPr/>
          <p:nvPr/>
        </p:nvSpPr>
        <p:spPr>
          <a:xfrm>
            <a:off x="426485" y="1296699"/>
            <a:ext cx="10143192" cy="1631216"/>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Use a level of precision that meets your audiences’ needs. Few numeric labels need decimal places, unless you are speaking with academic peers. Charts intended for public consumption rarely need p values listed.</a:t>
            </a:r>
            <a:endParaRPr lang="en-US" sz="2800" dirty="0"/>
          </a:p>
        </p:txBody>
      </p:sp>
      <p:sp>
        <p:nvSpPr>
          <p:cNvPr id="9" name="Title 2">
            <a:extLst>
              <a:ext uri="{FF2B5EF4-FFF2-40B4-BE49-F238E27FC236}">
                <a16:creationId xmlns:a16="http://schemas.microsoft.com/office/drawing/2014/main" id="{89D77CFE-476E-48E0-9344-1A67B930E90D}"/>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Overall: </a:t>
            </a:r>
            <a:br>
              <a:rPr lang="en-US" dirty="0"/>
            </a:br>
            <a:r>
              <a:rPr lang="en-US" sz="2800" b="1" dirty="0">
                <a:solidFill>
                  <a:srgbClr val="000000"/>
                </a:solidFill>
                <a:latin typeface="Open Sans" panose="020B0606030504020204" pitchFamily="34" charset="0"/>
                <a:ea typeface="Times New Roman" panose="02020603050405020304" pitchFamily="18" charset="0"/>
              </a:rPr>
              <a:t>Graph has appropriate level of precision</a:t>
            </a:r>
            <a:endParaRPr lang="en-US" dirty="0"/>
          </a:p>
        </p:txBody>
      </p:sp>
      <p:sp>
        <p:nvSpPr>
          <p:cNvPr id="2" name="Date Placeholder 1">
            <a:extLst>
              <a:ext uri="{FF2B5EF4-FFF2-40B4-BE49-F238E27FC236}">
                <a16:creationId xmlns:a16="http://schemas.microsoft.com/office/drawing/2014/main" id="{400E873A-8C4F-4143-9F17-112AC7131032}"/>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0849048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6C1F786-B4D5-4F62-AA0C-073A5FF6C599}"/>
              </a:ext>
            </a:extLst>
          </p:cNvPr>
          <p:cNvSpPr/>
          <p:nvPr/>
        </p:nvSpPr>
        <p:spPr>
          <a:xfrm>
            <a:off x="426485" y="2393335"/>
            <a:ext cx="3135283" cy="3108543"/>
          </a:xfrm>
          <a:prstGeom prst="rect">
            <a:avLst/>
          </a:prstGeom>
        </p:spPr>
        <p:txBody>
          <a:bodyPr wrap="square">
            <a:spAutoFit/>
          </a:bodyPr>
          <a:lstStyle/>
          <a:p>
            <a:r>
              <a:rPr lang="en-US" sz="2800" b="1" dirty="0"/>
              <a:t>Example:</a:t>
            </a:r>
          </a:p>
          <a:p>
            <a:r>
              <a:rPr lang="en-US" sz="2800" dirty="0"/>
              <a:t>Graph is for a public audience and uses two decimal points in the data labels.</a:t>
            </a:r>
          </a:p>
          <a:p>
            <a:endParaRPr lang="en-US" sz="2800" dirty="0">
              <a:solidFill>
                <a:schemeClr val="accent5">
                  <a:lumMod val="75000"/>
                </a:schemeClr>
              </a:solidFill>
            </a:endParaRPr>
          </a:p>
          <a:p>
            <a:r>
              <a:rPr lang="en-US" sz="2800" dirty="0">
                <a:solidFill>
                  <a:schemeClr val="accent4"/>
                </a:solidFill>
              </a:rPr>
              <a:t>Rating = 0</a:t>
            </a:r>
          </a:p>
        </p:txBody>
      </p:sp>
      <p:grpSp>
        <p:nvGrpSpPr>
          <p:cNvPr id="11" name="Group 10">
            <a:extLst>
              <a:ext uri="{FF2B5EF4-FFF2-40B4-BE49-F238E27FC236}">
                <a16:creationId xmlns:a16="http://schemas.microsoft.com/office/drawing/2014/main" id="{D55477AC-DDF8-4457-BBD7-3548E7DCC329}"/>
              </a:ext>
            </a:extLst>
          </p:cNvPr>
          <p:cNvGrpSpPr/>
          <p:nvPr/>
        </p:nvGrpSpPr>
        <p:grpSpPr>
          <a:xfrm>
            <a:off x="5266232" y="1712393"/>
            <a:ext cx="6676896" cy="4671473"/>
            <a:chOff x="5063067" y="1720860"/>
            <a:chExt cx="6676896" cy="4671473"/>
          </a:xfrm>
        </p:grpSpPr>
        <p:graphicFrame>
          <p:nvGraphicFramePr>
            <p:cNvPr id="9" name="Chart 8">
              <a:extLst>
                <a:ext uri="{FF2B5EF4-FFF2-40B4-BE49-F238E27FC236}">
                  <a16:creationId xmlns:a16="http://schemas.microsoft.com/office/drawing/2014/main" id="{E67E0D62-F265-41F3-977C-7701FADCA37E}"/>
                </a:ext>
              </a:extLst>
            </p:cNvPr>
            <p:cNvGraphicFramePr/>
            <p:nvPr>
              <p:extLst>
                <p:ext uri="{D42A27DB-BD31-4B8C-83A1-F6EECF244321}">
                  <p14:modId xmlns:p14="http://schemas.microsoft.com/office/powerpoint/2010/main" val="3782620747"/>
                </p:ext>
              </p:extLst>
            </p:nvPr>
          </p:nvGraphicFramePr>
          <p:xfrm>
            <a:off x="5063067" y="2393335"/>
            <a:ext cx="6676896" cy="3998998"/>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10C5797F-2FBC-4911-A0A5-955C2E3E7ECC}"/>
                </a:ext>
              </a:extLst>
            </p:cNvPr>
            <p:cNvSpPr txBox="1"/>
            <p:nvPr/>
          </p:nvSpPr>
          <p:spPr>
            <a:xfrm>
              <a:off x="5063067" y="1720860"/>
              <a:ext cx="5943600" cy="369332"/>
            </a:xfrm>
            <a:prstGeom prst="rect">
              <a:avLst/>
            </a:prstGeom>
            <a:noFill/>
          </p:spPr>
          <p:txBody>
            <a:bodyPr wrap="square" rtlCol="0">
              <a:spAutoFit/>
            </a:bodyPr>
            <a:lstStyle/>
            <a:p>
              <a:r>
                <a:rPr lang="en-US" b="1" dirty="0">
                  <a:solidFill>
                    <a:schemeClr val="accent3"/>
                  </a:solidFill>
                </a:rPr>
                <a:t>Latino enrollment </a:t>
              </a:r>
              <a:r>
                <a:rPr lang="en-US" b="1" dirty="0"/>
                <a:t>has dramatically increased since 2016.</a:t>
              </a:r>
            </a:p>
          </p:txBody>
        </p:sp>
      </p:grpSp>
      <p:sp>
        <p:nvSpPr>
          <p:cNvPr id="12" name="Title 2">
            <a:extLst>
              <a:ext uri="{FF2B5EF4-FFF2-40B4-BE49-F238E27FC236}">
                <a16:creationId xmlns:a16="http://schemas.microsoft.com/office/drawing/2014/main" id="{98636EC3-2C15-47B4-A71D-C8774D63E145}"/>
              </a:ext>
            </a:extLst>
          </p:cNvPr>
          <p:cNvSpPr txBox="1">
            <a:spLocks/>
          </p:cNvSpPr>
          <p:nvPr/>
        </p:nvSpPr>
        <p:spPr>
          <a:xfrm>
            <a:off x="505143" y="480456"/>
            <a:ext cx="11441050" cy="1143000"/>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Overall: </a:t>
            </a:r>
            <a:br>
              <a:rPr lang="en-US" dirty="0"/>
            </a:br>
            <a:r>
              <a:rPr lang="en-US" sz="2800" b="1" dirty="0">
                <a:solidFill>
                  <a:srgbClr val="000000"/>
                </a:solidFill>
                <a:latin typeface="Open Sans" panose="020B0606030504020204" pitchFamily="34" charset="0"/>
                <a:ea typeface="Times New Roman" panose="02020603050405020304" pitchFamily="18" charset="0"/>
              </a:rPr>
              <a:t>Graph has appropriate level of precision</a:t>
            </a:r>
            <a:endParaRPr lang="en-US" dirty="0"/>
          </a:p>
        </p:txBody>
      </p:sp>
      <p:sp>
        <p:nvSpPr>
          <p:cNvPr id="2" name="Date Placeholder 1">
            <a:extLst>
              <a:ext uri="{FF2B5EF4-FFF2-40B4-BE49-F238E27FC236}">
                <a16:creationId xmlns:a16="http://schemas.microsoft.com/office/drawing/2014/main" id="{19ACE24D-34D3-4462-BDA1-8D649C629081}"/>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266148130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907B55-B91C-441E-86BC-FB38742B468C}"/>
              </a:ext>
            </a:extLst>
          </p:cNvPr>
          <p:cNvSpPr/>
          <p:nvPr/>
        </p:nvSpPr>
        <p:spPr>
          <a:xfrm>
            <a:off x="426485" y="3588668"/>
            <a:ext cx="11353801" cy="2831544"/>
          </a:xfrm>
          <a:prstGeom prst="rect">
            <a:avLst/>
          </a:prstGeom>
        </p:spPr>
        <p:txBody>
          <a:bodyPr wrap="square">
            <a:spAutoFit/>
          </a:bodyPr>
          <a:lstStyle/>
          <a:p>
            <a:pPr>
              <a:spcAft>
                <a:spcPts val="600"/>
              </a:spcAft>
            </a:pPr>
            <a:r>
              <a:rPr lang="en-US" sz="2800" b="1" dirty="0"/>
              <a:t>Fully met </a:t>
            </a:r>
            <a:r>
              <a:rPr lang="en-US" sz="2800" dirty="0"/>
              <a:t>= The title and graph elements (order, color, etc.) point to a takeaway message.</a:t>
            </a:r>
          </a:p>
          <a:p>
            <a:pPr>
              <a:spcAft>
                <a:spcPts val="600"/>
              </a:spcAft>
            </a:pPr>
            <a:r>
              <a:rPr lang="en-US" sz="2800" b="1" dirty="0"/>
              <a:t>Partially met </a:t>
            </a:r>
            <a:r>
              <a:rPr lang="en-US" sz="2800" dirty="0"/>
              <a:t>= Graph has a takeaway message in the title but the graph doesn’t highlight the takeaway message or vice versa.</a:t>
            </a:r>
          </a:p>
          <a:p>
            <a:pPr>
              <a:spcAft>
                <a:spcPts val="600"/>
              </a:spcAft>
            </a:pPr>
            <a:r>
              <a:rPr lang="en-US" sz="2800" b="1" dirty="0"/>
              <a:t>Not met </a:t>
            </a:r>
            <a:r>
              <a:rPr lang="en-US" sz="2800" dirty="0"/>
              <a:t>= There is no clear takeaway message or you have to work hard work hard to dig one out.</a:t>
            </a:r>
          </a:p>
        </p:txBody>
      </p:sp>
      <p:sp>
        <p:nvSpPr>
          <p:cNvPr id="10" name="Rectangle 9">
            <a:extLst>
              <a:ext uri="{FF2B5EF4-FFF2-40B4-BE49-F238E27FC236}">
                <a16:creationId xmlns:a16="http://schemas.microsoft.com/office/drawing/2014/main" id="{2871AC01-794C-45F0-9CF2-96F65E0604CD}"/>
              </a:ext>
            </a:extLst>
          </p:cNvPr>
          <p:cNvSpPr/>
          <p:nvPr/>
        </p:nvSpPr>
        <p:spPr>
          <a:xfrm>
            <a:off x="426485" y="1589121"/>
            <a:ext cx="10143192" cy="1261884"/>
          </a:xfrm>
          <a:prstGeom prst="rect">
            <a:avLst/>
          </a:prstGeom>
        </p:spPr>
        <p:txBody>
          <a:bodyPr wrap="square">
            <a:spAutoFit/>
          </a:bodyPr>
          <a:lstStyle/>
          <a:p>
            <a:br>
              <a:rPr lang="en-US" sz="2800" b="1" dirty="0">
                <a:solidFill>
                  <a:srgbClr val="000000"/>
                </a:solidFill>
                <a:latin typeface="Open Sans" panose="020B0606030504020204" pitchFamily="34" charset="0"/>
                <a:ea typeface="Times New Roman" panose="02020603050405020304" pitchFamily="18" charset="0"/>
              </a:rPr>
            </a:br>
            <a:r>
              <a:rPr lang="en-US" sz="2400" dirty="0"/>
              <a:t>Choices about graph type, text, arrangement, color, and lines should reinforce the same takeaway message.</a:t>
            </a:r>
            <a:endParaRPr lang="en-US" sz="2800" dirty="0"/>
          </a:p>
        </p:txBody>
      </p:sp>
      <p:sp>
        <p:nvSpPr>
          <p:cNvPr id="11" name="Title 2">
            <a:extLst>
              <a:ext uri="{FF2B5EF4-FFF2-40B4-BE49-F238E27FC236}">
                <a16:creationId xmlns:a16="http://schemas.microsoft.com/office/drawing/2014/main" id="{96CD6E5E-4A80-468D-BD2B-6FC1D4621102}"/>
              </a:ext>
            </a:extLst>
          </p:cNvPr>
          <p:cNvSpPr txBox="1">
            <a:spLocks/>
          </p:cNvSpPr>
          <p:nvPr/>
        </p:nvSpPr>
        <p:spPr>
          <a:xfrm>
            <a:off x="505143" y="480455"/>
            <a:ext cx="11441050" cy="1525325"/>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Overall: </a:t>
            </a:r>
            <a:br>
              <a:rPr lang="en-US" dirty="0"/>
            </a:br>
            <a:r>
              <a:rPr lang="en-US" sz="2800" b="1" dirty="0">
                <a:solidFill>
                  <a:srgbClr val="000000"/>
                </a:solidFill>
                <a:latin typeface="Open Sans" panose="020B0606030504020204" pitchFamily="34" charset="0"/>
                <a:ea typeface="Times New Roman" panose="02020603050405020304" pitchFamily="18" charset="0"/>
              </a:rPr>
              <a:t>Individual chart elements work together to reinforce the overarching takeaway message</a:t>
            </a:r>
            <a:endParaRPr lang="en-US" dirty="0"/>
          </a:p>
        </p:txBody>
      </p:sp>
      <p:sp>
        <p:nvSpPr>
          <p:cNvPr id="2" name="Date Placeholder 1">
            <a:extLst>
              <a:ext uri="{FF2B5EF4-FFF2-40B4-BE49-F238E27FC236}">
                <a16:creationId xmlns:a16="http://schemas.microsoft.com/office/drawing/2014/main" id="{5A86F64C-95BE-48E6-8281-FEB250F76C2E}"/>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5977127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CDB47B-D4CC-47FE-A565-B2E4AEAA7398}"/>
              </a:ext>
            </a:extLst>
          </p:cNvPr>
          <p:cNvSpPr/>
          <p:nvPr/>
        </p:nvSpPr>
        <p:spPr>
          <a:xfrm>
            <a:off x="426485" y="2393335"/>
            <a:ext cx="4007863" cy="2677656"/>
          </a:xfrm>
          <a:prstGeom prst="rect">
            <a:avLst/>
          </a:prstGeom>
        </p:spPr>
        <p:txBody>
          <a:bodyPr wrap="square">
            <a:spAutoFit/>
          </a:bodyPr>
          <a:lstStyle/>
          <a:p>
            <a:r>
              <a:rPr lang="en-US" sz="2800" b="1" dirty="0"/>
              <a:t>Example:</a:t>
            </a:r>
          </a:p>
          <a:p>
            <a:r>
              <a:rPr lang="en-US" sz="2800" dirty="0"/>
              <a:t>The title and colors work together to reinforce the takeaway message.</a:t>
            </a:r>
          </a:p>
          <a:p>
            <a:endParaRPr lang="en-US" sz="2800" dirty="0">
              <a:solidFill>
                <a:schemeClr val="accent1"/>
              </a:solidFill>
            </a:endParaRPr>
          </a:p>
          <a:p>
            <a:r>
              <a:rPr lang="en-US" sz="2800" dirty="0">
                <a:solidFill>
                  <a:schemeClr val="accent4"/>
                </a:solidFill>
              </a:rPr>
              <a:t>Rating = 2</a:t>
            </a:r>
          </a:p>
        </p:txBody>
      </p:sp>
      <p:grpSp>
        <p:nvGrpSpPr>
          <p:cNvPr id="6" name="Group 5">
            <a:extLst>
              <a:ext uri="{FF2B5EF4-FFF2-40B4-BE49-F238E27FC236}">
                <a16:creationId xmlns:a16="http://schemas.microsoft.com/office/drawing/2014/main" id="{4D5FC641-7ACD-411C-B2BF-10F5078E4B07}"/>
              </a:ext>
            </a:extLst>
          </p:cNvPr>
          <p:cNvGrpSpPr/>
          <p:nvPr/>
        </p:nvGrpSpPr>
        <p:grpSpPr>
          <a:xfrm>
            <a:off x="5209457" y="2005780"/>
            <a:ext cx="6191390" cy="4877811"/>
            <a:chOff x="12015323" y="1980189"/>
            <a:chExt cx="6191390" cy="4877811"/>
          </a:xfrm>
        </p:grpSpPr>
        <p:graphicFrame>
          <p:nvGraphicFramePr>
            <p:cNvPr id="7" name="Chart 6">
              <a:extLst>
                <a:ext uri="{FF2B5EF4-FFF2-40B4-BE49-F238E27FC236}">
                  <a16:creationId xmlns:a16="http://schemas.microsoft.com/office/drawing/2014/main" id="{964A956C-2A92-4597-9E00-4FC6E0C2FDF0}"/>
                </a:ext>
              </a:extLst>
            </p:cNvPr>
            <p:cNvGraphicFramePr/>
            <p:nvPr>
              <p:extLst>
                <p:ext uri="{D42A27DB-BD31-4B8C-83A1-F6EECF244321}">
                  <p14:modId xmlns:p14="http://schemas.microsoft.com/office/powerpoint/2010/main" val="853629139"/>
                </p:ext>
              </p:extLst>
            </p:nvPr>
          </p:nvGraphicFramePr>
          <p:xfrm>
            <a:off x="12015323" y="2180616"/>
            <a:ext cx="6006200" cy="4677384"/>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110BFD41-C3C9-4527-A2AD-FEEE22BBD662}"/>
                </a:ext>
              </a:extLst>
            </p:cNvPr>
            <p:cNvSpPr txBox="1"/>
            <p:nvPr/>
          </p:nvSpPr>
          <p:spPr>
            <a:xfrm>
              <a:off x="12407742" y="1980189"/>
              <a:ext cx="5798971" cy="400110"/>
            </a:xfrm>
            <a:prstGeom prst="rect">
              <a:avLst/>
            </a:prstGeom>
            <a:noFill/>
          </p:spPr>
          <p:txBody>
            <a:bodyPr wrap="square" rtlCol="0">
              <a:spAutoFit/>
            </a:bodyPr>
            <a:lstStyle/>
            <a:p>
              <a:pPr>
                <a:spcAft>
                  <a:spcPts val="600"/>
                </a:spcAft>
              </a:pPr>
              <a:r>
                <a:rPr lang="en-US" sz="2000" b="1" dirty="0"/>
                <a:t>Coffee preferences focus on </a:t>
              </a:r>
              <a:r>
                <a:rPr lang="en-US" sz="2000" b="1" dirty="0">
                  <a:solidFill>
                    <a:schemeClr val="accent2"/>
                  </a:solidFill>
                </a:rPr>
                <a:t>chocolate-based drinks</a:t>
              </a:r>
              <a:r>
                <a:rPr lang="en-US" sz="2000" b="1" dirty="0"/>
                <a:t>.</a:t>
              </a:r>
            </a:p>
          </p:txBody>
        </p:sp>
      </p:grpSp>
      <p:sp>
        <p:nvSpPr>
          <p:cNvPr id="9" name="Title 2">
            <a:extLst>
              <a:ext uri="{FF2B5EF4-FFF2-40B4-BE49-F238E27FC236}">
                <a16:creationId xmlns:a16="http://schemas.microsoft.com/office/drawing/2014/main" id="{8CF37FB7-D5E2-481D-A2F4-E8CF7078423B}"/>
              </a:ext>
            </a:extLst>
          </p:cNvPr>
          <p:cNvSpPr txBox="1">
            <a:spLocks/>
          </p:cNvSpPr>
          <p:nvPr/>
        </p:nvSpPr>
        <p:spPr>
          <a:xfrm>
            <a:off x="505143" y="480455"/>
            <a:ext cx="11441050" cy="1525325"/>
          </a:xfrm>
          <a:prstGeom prst="rect">
            <a:avLst/>
          </a:prstGeom>
        </p:spPr>
        <p:txBody>
          <a:bodyPr vert="horz" lIns="0" tIns="45720" rIns="0" bIns="45720" rtlCol="0" anchor="ctr">
            <a:normAutofit lnSpcReduction="10000"/>
          </a:bodyPr>
          <a:lstStyle>
            <a:lvl1pPr algn="l" defTabSz="914400" rtl="0" eaLnBrk="1" latinLnBrk="0" hangingPunct="1">
              <a:spcBef>
                <a:spcPct val="0"/>
              </a:spcBef>
              <a:buNone/>
              <a:defRPr sz="4400" b="0" kern="1200">
                <a:solidFill>
                  <a:schemeClr val="tx1"/>
                </a:solidFill>
                <a:latin typeface="+mj-lt"/>
                <a:ea typeface="+mj-ea"/>
                <a:cs typeface="+mj-cs"/>
              </a:defRPr>
            </a:lvl1pPr>
          </a:lstStyle>
          <a:p>
            <a:r>
              <a:rPr lang="en-US" dirty="0"/>
              <a:t>Overall: </a:t>
            </a:r>
            <a:br>
              <a:rPr lang="en-US" dirty="0"/>
            </a:br>
            <a:r>
              <a:rPr lang="en-US" sz="2800" b="1" dirty="0">
                <a:solidFill>
                  <a:srgbClr val="000000"/>
                </a:solidFill>
                <a:latin typeface="Open Sans" panose="020B0606030504020204" pitchFamily="34" charset="0"/>
                <a:ea typeface="Times New Roman" panose="02020603050405020304" pitchFamily="18" charset="0"/>
              </a:rPr>
              <a:t>Individual chart elements work together to reinforce the overarching takeaway message</a:t>
            </a:r>
            <a:endParaRPr lang="en-US" dirty="0"/>
          </a:p>
        </p:txBody>
      </p:sp>
      <p:sp>
        <p:nvSpPr>
          <p:cNvPr id="2" name="Date Placeholder 1">
            <a:extLst>
              <a:ext uri="{FF2B5EF4-FFF2-40B4-BE49-F238E27FC236}">
                <a16:creationId xmlns:a16="http://schemas.microsoft.com/office/drawing/2014/main" id="{57733614-8D0B-4530-B75B-B0B3BC55930E}"/>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19292962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9C7ECCB-8277-42BE-BFC6-5E0CE268FCDC}"/>
              </a:ext>
            </a:extLst>
          </p:cNvPr>
          <p:cNvSpPr/>
          <p:nvPr/>
        </p:nvSpPr>
        <p:spPr>
          <a:xfrm>
            <a:off x="1720645" y="1036796"/>
            <a:ext cx="10274709" cy="3877985"/>
          </a:xfrm>
          <a:prstGeom prst="rect">
            <a:avLst/>
          </a:prstGeom>
        </p:spPr>
        <p:txBody>
          <a:bodyPr wrap="square">
            <a:spAutoFit/>
          </a:bodyPr>
          <a:lstStyle/>
          <a:p>
            <a:r>
              <a:rPr lang="en-US" sz="6600" b="1" dirty="0"/>
              <a:t>Scoring</a:t>
            </a:r>
          </a:p>
          <a:p>
            <a:r>
              <a:rPr lang="en-US" sz="3600" b="1" dirty="0"/>
              <a:t>Possible points total to 48 (minus any N/A checkpoints).</a:t>
            </a:r>
          </a:p>
          <a:p>
            <a:endParaRPr lang="en-US" sz="3600" b="1" dirty="0"/>
          </a:p>
          <a:p>
            <a:r>
              <a:rPr lang="en-US" sz="3600" b="1" dirty="0"/>
              <a:t>Great graphs should aim for 80-90% of that total (38-43 points). </a:t>
            </a:r>
          </a:p>
        </p:txBody>
      </p:sp>
    </p:spTree>
    <p:extLst>
      <p:ext uri="{BB962C8B-B14F-4D97-AF65-F5344CB8AC3E}">
        <p14:creationId xmlns:p14="http://schemas.microsoft.com/office/powerpoint/2010/main" val="17839012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9C7ECCB-8277-42BE-BFC6-5E0CE268FCDC}"/>
              </a:ext>
            </a:extLst>
          </p:cNvPr>
          <p:cNvSpPr/>
          <p:nvPr/>
        </p:nvSpPr>
        <p:spPr>
          <a:xfrm>
            <a:off x="1602658" y="1066292"/>
            <a:ext cx="10471355" cy="3323987"/>
          </a:xfrm>
          <a:prstGeom prst="rect">
            <a:avLst/>
          </a:prstGeom>
        </p:spPr>
        <p:txBody>
          <a:bodyPr wrap="square">
            <a:spAutoFit/>
          </a:bodyPr>
          <a:lstStyle/>
          <a:p>
            <a:r>
              <a:rPr lang="en-US" sz="6600" b="1" dirty="0"/>
              <a:t>For more help…</a:t>
            </a:r>
          </a:p>
          <a:p>
            <a:endParaRPr lang="en-US" sz="3600" dirty="0"/>
          </a:p>
          <a:p>
            <a:r>
              <a:rPr lang="en-US" sz="3600" dirty="0"/>
              <a:t>Study the checkpoints you missed</a:t>
            </a:r>
          </a:p>
          <a:p>
            <a:r>
              <a:rPr lang="en-US" sz="3600" dirty="0"/>
              <a:t>Read </a:t>
            </a:r>
            <a:r>
              <a:rPr lang="en-US" sz="3600" dirty="0">
                <a:hlinkClick r:id="rId3"/>
              </a:rPr>
              <a:t>Effective Data Visualization</a:t>
            </a:r>
            <a:r>
              <a:rPr lang="en-US" sz="3600" dirty="0"/>
              <a:t> by Stephanie Evergreen</a:t>
            </a:r>
          </a:p>
          <a:p>
            <a:r>
              <a:rPr lang="en-US" sz="3600" dirty="0"/>
              <a:t>Check out blogs by </a:t>
            </a:r>
            <a:r>
              <a:rPr lang="en-US" sz="3600" dirty="0">
                <a:hlinkClick r:id="rId4"/>
              </a:rPr>
              <a:t>Stephanie Evergreen</a:t>
            </a:r>
            <a:r>
              <a:rPr lang="en-US" sz="3600" dirty="0"/>
              <a:t> and </a:t>
            </a:r>
            <a:r>
              <a:rPr lang="en-US" sz="3600" dirty="0">
                <a:hlinkClick r:id="rId5"/>
              </a:rPr>
              <a:t>Ann Emery</a:t>
            </a:r>
            <a:endParaRPr lang="en-US" sz="3600" dirty="0"/>
          </a:p>
        </p:txBody>
      </p:sp>
    </p:spTree>
    <p:extLst>
      <p:ext uri="{BB962C8B-B14F-4D97-AF65-F5344CB8AC3E}">
        <p14:creationId xmlns:p14="http://schemas.microsoft.com/office/powerpoint/2010/main" val="10608321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The Checklist</a:t>
            </a:r>
          </a:p>
        </p:txBody>
      </p:sp>
      <p:sp>
        <p:nvSpPr>
          <p:cNvPr id="5" name="Rectangle 4">
            <a:extLst>
              <a:ext uri="{FF2B5EF4-FFF2-40B4-BE49-F238E27FC236}">
                <a16:creationId xmlns:a16="http://schemas.microsoft.com/office/drawing/2014/main" id="{DDE6A566-7EF5-4C84-8FF6-109A0BBA8063}"/>
              </a:ext>
            </a:extLst>
          </p:cNvPr>
          <p:cNvSpPr/>
          <p:nvPr/>
        </p:nvSpPr>
        <p:spPr>
          <a:xfrm>
            <a:off x="426485" y="1141708"/>
            <a:ext cx="9284045" cy="892552"/>
          </a:xfrm>
          <a:prstGeom prst="rect">
            <a:avLst/>
          </a:prstGeom>
        </p:spPr>
        <p:txBody>
          <a:bodyPr wrap="square">
            <a:spAutoFit/>
          </a:bodyPr>
          <a:lstStyle/>
          <a:p>
            <a:r>
              <a:rPr lang="en-US" sz="3200" dirty="0">
                <a:ea typeface="Calibri" panose="020F0502020204030204" pitchFamily="34" charset="0"/>
              </a:rPr>
              <a:t>is now available as an interactive website.</a:t>
            </a:r>
            <a:endParaRPr lang="en-US" sz="3200" b="1" dirty="0">
              <a:solidFill>
                <a:schemeClr val="accent1"/>
              </a:solidFill>
            </a:endParaRPr>
          </a:p>
          <a:p>
            <a:pPr marL="285750" indent="-285750">
              <a:buFont typeface="Arial" panose="020B0604020202020204" pitchFamily="34" charset="0"/>
              <a:buChar char="•"/>
            </a:pPr>
            <a:endParaRPr lang="en-US" sz="2000" dirty="0"/>
          </a:p>
        </p:txBody>
      </p:sp>
      <p:sp>
        <p:nvSpPr>
          <p:cNvPr id="2" name="Date Placeholder 1">
            <a:extLst>
              <a:ext uri="{FF2B5EF4-FFF2-40B4-BE49-F238E27FC236}">
                <a16:creationId xmlns:a16="http://schemas.microsoft.com/office/drawing/2014/main" id="{2234C3E8-0632-4F61-B00C-F5DD746F2914}"/>
              </a:ext>
            </a:extLst>
          </p:cNvPr>
          <p:cNvSpPr>
            <a:spLocks noGrp="1"/>
          </p:cNvSpPr>
          <p:nvPr>
            <p:ph type="dt" sz="half" idx="10"/>
          </p:nvPr>
        </p:nvSpPr>
        <p:spPr/>
        <p:txBody>
          <a:bodyPr/>
          <a:lstStyle/>
          <a:p>
            <a:r>
              <a:rPr lang="en-US"/>
              <a:t>(c) Sanjines, Evergreen, &amp; Lyons</a:t>
            </a:r>
            <a:endParaRPr lang="en-US" dirty="0"/>
          </a:p>
        </p:txBody>
      </p:sp>
      <p:pic>
        <p:nvPicPr>
          <p:cNvPr id="4" name="Picture 3">
            <a:extLst>
              <a:ext uri="{FF2B5EF4-FFF2-40B4-BE49-F238E27FC236}">
                <a16:creationId xmlns:a16="http://schemas.microsoft.com/office/drawing/2014/main" id="{77F54888-505D-4355-967B-0082C1AC1D69}"/>
              </a:ext>
            </a:extLst>
          </p:cNvPr>
          <p:cNvPicPr>
            <a:picLocks noChangeAspect="1"/>
          </p:cNvPicPr>
          <p:nvPr/>
        </p:nvPicPr>
        <p:blipFill>
          <a:blip r:embed="rId3"/>
          <a:stretch>
            <a:fillRect/>
          </a:stretch>
        </p:blipFill>
        <p:spPr>
          <a:xfrm>
            <a:off x="2760324" y="1790947"/>
            <a:ext cx="6950206" cy="4708009"/>
          </a:xfrm>
          <a:prstGeom prst="rect">
            <a:avLst/>
          </a:prstGeom>
        </p:spPr>
      </p:pic>
    </p:spTree>
    <p:extLst>
      <p:ext uri="{BB962C8B-B14F-4D97-AF65-F5344CB8AC3E}">
        <p14:creationId xmlns:p14="http://schemas.microsoft.com/office/powerpoint/2010/main" val="4280385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The Checklist Ratings</a:t>
            </a:r>
          </a:p>
        </p:txBody>
      </p:sp>
      <p:sp>
        <p:nvSpPr>
          <p:cNvPr id="5" name="Rectangle 4">
            <a:extLst>
              <a:ext uri="{FF2B5EF4-FFF2-40B4-BE49-F238E27FC236}">
                <a16:creationId xmlns:a16="http://schemas.microsoft.com/office/drawing/2014/main" id="{DDE6A566-7EF5-4C84-8FF6-109A0BBA8063}"/>
              </a:ext>
            </a:extLst>
          </p:cNvPr>
          <p:cNvSpPr/>
          <p:nvPr/>
        </p:nvSpPr>
        <p:spPr>
          <a:xfrm>
            <a:off x="426485" y="1499517"/>
            <a:ext cx="7534758" cy="2062103"/>
          </a:xfrm>
          <a:prstGeom prst="rect">
            <a:avLst/>
          </a:prstGeom>
        </p:spPr>
        <p:txBody>
          <a:bodyPr wrap="square">
            <a:spAutoFit/>
          </a:bodyPr>
          <a:lstStyle/>
          <a:p>
            <a:r>
              <a:rPr lang="en-US" sz="3200" dirty="0"/>
              <a:t>2 = checkpoint is fully met in the visual </a:t>
            </a:r>
          </a:p>
          <a:p>
            <a:r>
              <a:rPr lang="en-US" sz="3200" dirty="0"/>
              <a:t>1 = partially met</a:t>
            </a:r>
          </a:p>
          <a:p>
            <a:r>
              <a:rPr lang="en-US" sz="3200" dirty="0">
                <a:ea typeface="Calibri" panose="020F0502020204030204" pitchFamily="34" charset="0"/>
              </a:rPr>
              <a:t>0 = not met</a:t>
            </a:r>
          </a:p>
          <a:p>
            <a:r>
              <a:rPr lang="en-US" sz="3200" dirty="0"/>
              <a:t>N/A</a:t>
            </a:r>
          </a:p>
        </p:txBody>
      </p:sp>
      <p:sp>
        <p:nvSpPr>
          <p:cNvPr id="7" name="Rectangle 6">
            <a:extLst>
              <a:ext uri="{FF2B5EF4-FFF2-40B4-BE49-F238E27FC236}">
                <a16:creationId xmlns:a16="http://schemas.microsoft.com/office/drawing/2014/main" id="{FFD912E7-5794-4C8C-B4AA-92262A66C272}"/>
              </a:ext>
            </a:extLst>
          </p:cNvPr>
          <p:cNvSpPr/>
          <p:nvPr/>
        </p:nvSpPr>
        <p:spPr>
          <a:xfrm>
            <a:off x="402142" y="3908320"/>
            <a:ext cx="9248754" cy="2062103"/>
          </a:xfrm>
          <a:prstGeom prst="rect">
            <a:avLst/>
          </a:prstGeom>
        </p:spPr>
        <p:txBody>
          <a:bodyPr wrap="square">
            <a:spAutoFit/>
          </a:bodyPr>
          <a:lstStyle/>
          <a:p>
            <a:r>
              <a:rPr lang="en-US" sz="3200" dirty="0"/>
              <a:t>N/A is rare.</a:t>
            </a:r>
          </a:p>
          <a:p>
            <a:r>
              <a:rPr lang="en-US" sz="3200" dirty="0">
                <a:solidFill>
                  <a:schemeClr val="accent4"/>
                </a:solidFill>
              </a:rPr>
              <a:t>Example – three of the four guidelines in the “Lines” section are not applicable for pie charts because they do not have x and y-axes. </a:t>
            </a:r>
            <a:r>
              <a:rPr lang="en-US" sz="3200" dirty="0"/>
              <a:t>These would be rated as N/A.</a:t>
            </a:r>
          </a:p>
        </p:txBody>
      </p:sp>
      <p:sp>
        <p:nvSpPr>
          <p:cNvPr id="2" name="Date Placeholder 1">
            <a:extLst>
              <a:ext uri="{FF2B5EF4-FFF2-40B4-BE49-F238E27FC236}">
                <a16:creationId xmlns:a16="http://schemas.microsoft.com/office/drawing/2014/main" id="{AEAA1518-3ACA-4026-94F5-F8628E07E194}"/>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194808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Checklist Guideline</a:t>
            </a:r>
          </a:p>
        </p:txBody>
      </p:sp>
      <p:pic>
        <p:nvPicPr>
          <p:cNvPr id="4" name="Picture 3">
            <a:extLst>
              <a:ext uri="{FF2B5EF4-FFF2-40B4-BE49-F238E27FC236}">
                <a16:creationId xmlns:a16="http://schemas.microsoft.com/office/drawing/2014/main" id="{837349E9-A3B3-419D-BB6E-2826F71A34A1}"/>
              </a:ext>
            </a:extLst>
          </p:cNvPr>
          <p:cNvPicPr>
            <a:picLocks noChangeAspect="1"/>
          </p:cNvPicPr>
          <p:nvPr/>
        </p:nvPicPr>
        <p:blipFill>
          <a:blip r:embed="rId3" cstate="print"/>
          <a:stretch>
            <a:fillRect/>
          </a:stretch>
        </p:blipFill>
        <p:spPr>
          <a:xfrm>
            <a:off x="838200" y="2873312"/>
            <a:ext cx="10795492" cy="1409787"/>
          </a:xfrm>
          <a:prstGeom prst="rect">
            <a:avLst/>
          </a:prstGeom>
        </p:spPr>
      </p:pic>
      <p:sp>
        <p:nvSpPr>
          <p:cNvPr id="5" name="TextBox 4">
            <a:extLst>
              <a:ext uri="{FF2B5EF4-FFF2-40B4-BE49-F238E27FC236}">
                <a16:creationId xmlns:a16="http://schemas.microsoft.com/office/drawing/2014/main" id="{1D0AFBEF-0905-4A95-BED3-C58FEF19864B}"/>
              </a:ext>
            </a:extLst>
          </p:cNvPr>
          <p:cNvSpPr txBox="1"/>
          <p:nvPr/>
        </p:nvSpPr>
        <p:spPr>
          <a:xfrm>
            <a:off x="2634761" y="1988752"/>
            <a:ext cx="3305907" cy="523220"/>
          </a:xfrm>
          <a:prstGeom prst="rect">
            <a:avLst/>
          </a:prstGeom>
          <a:noFill/>
        </p:spPr>
        <p:txBody>
          <a:bodyPr wrap="square" rtlCol="0">
            <a:spAutoFit/>
          </a:bodyPr>
          <a:lstStyle/>
          <a:p>
            <a:pPr algn="ctr"/>
            <a:r>
              <a:rPr lang="en-US" sz="2800" b="1" dirty="0">
                <a:solidFill>
                  <a:schemeClr val="accent1"/>
                </a:solidFill>
              </a:rPr>
              <a:t>Guideline</a:t>
            </a:r>
          </a:p>
        </p:txBody>
      </p:sp>
      <p:cxnSp>
        <p:nvCxnSpPr>
          <p:cNvPr id="6" name="Straight Arrow Connector 5">
            <a:extLst>
              <a:ext uri="{FF2B5EF4-FFF2-40B4-BE49-F238E27FC236}">
                <a16:creationId xmlns:a16="http://schemas.microsoft.com/office/drawing/2014/main" id="{33C03242-8A59-4165-A0F9-8CB490B03D64}"/>
              </a:ext>
            </a:extLst>
          </p:cNvPr>
          <p:cNvCxnSpPr/>
          <p:nvPr/>
        </p:nvCxnSpPr>
        <p:spPr>
          <a:xfrm>
            <a:off x="4287715" y="2455700"/>
            <a:ext cx="0" cy="269297"/>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01CEBB4-2E10-4ECB-B61D-696BFB940480}"/>
              </a:ext>
            </a:extLst>
          </p:cNvPr>
          <p:cNvSpPr/>
          <p:nvPr/>
        </p:nvSpPr>
        <p:spPr>
          <a:xfrm>
            <a:off x="838200" y="2873312"/>
            <a:ext cx="6856828" cy="320054"/>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5A18A401-1EE6-48F0-B0B5-CAF89B5FC673}"/>
              </a:ext>
            </a:extLst>
          </p:cNvPr>
          <p:cNvSpPr>
            <a:spLocks noGrp="1"/>
          </p:cNvSpPr>
          <p:nvPr>
            <p:ph type="dt" sz="half" idx="10"/>
          </p:nvPr>
        </p:nvSpPr>
        <p:spPr/>
        <p:txBody>
          <a:bodyPr/>
          <a:lstStyle/>
          <a:p>
            <a:r>
              <a:rPr lang="en-US"/>
              <a:t>(c) Sanjines, Evergreen, &amp; Lyons</a:t>
            </a:r>
            <a:endParaRPr lang="en-US" dirty="0"/>
          </a:p>
        </p:txBody>
      </p:sp>
    </p:spTree>
    <p:extLst>
      <p:ext uri="{BB962C8B-B14F-4D97-AF65-F5344CB8AC3E}">
        <p14:creationId xmlns:p14="http://schemas.microsoft.com/office/powerpoint/2010/main" val="3429792307"/>
      </p:ext>
    </p:extLst>
  </p:cSld>
  <p:clrMapOvr>
    <a:masterClrMapping/>
  </p:clrMapOvr>
</p:sld>
</file>

<file path=ppt/theme/theme1.xml><?xml version="1.0" encoding="utf-8"?>
<a:theme xmlns:a="http://schemas.openxmlformats.org/drawingml/2006/main" name="4_Stephanie">
  <a:themeElements>
    <a:clrScheme name="EvergreenData">
      <a:dk1>
        <a:sysClr val="windowText" lastClr="000000"/>
      </a:dk1>
      <a:lt1>
        <a:sysClr val="window" lastClr="FFFFFF"/>
      </a:lt1>
      <a:dk2>
        <a:srgbClr val="44546A"/>
      </a:dk2>
      <a:lt2>
        <a:srgbClr val="E7E6E6"/>
      </a:lt2>
      <a:accent1>
        <a:srgbClr val="1074BC"/>
      </a:accent1>
      <a:accent2>
        <a:srgbClr val="00AEEF"/>
      </a:accent2>
      <a:accent3>
        <a:srgbClr val="BC3913"/>
      </a:accent3>
      <a:accent4>
        <a:srgbClr val="F1803C"/>
      </a:accent4>
      <a:accent5>
        <a:srgbClr val="4472C4"/>
      </a:accent5>
      <a:accent6>
        <a:srgbClr val="70AD47"/>
      </a:accent6>
      <a:hlink>
        <a:srgbClr val="0563C1"/>
      </a:hlink>
      <a:folHlink>
        <a:srgbClr val="954F72"/>
      </a:folHlink>
    </a:clrScheme>
    <a:fontScheme name="Stephanie">
      <a:majorFont>
        <a:latin typeface="Roboto Black"/>
        <a:ea typeface=""/>
        <a:cs typeface=""/>
      </a:majorFont>
      <a:minorFont>
        <a:latin typeface="Roboto Condense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tephanie" id="{FE4F1EF2-75CB-4D09-8B0A-42AB88AACA62}" vid="{C6C1606F-760D-4013-A2AB-1834E7573A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985</TotalTime>
  <Words>3165</Words>
  <Application>Microsoft Office PowerPoint</Application>
  <PresentationFormat>Widescreen</PresentationFormat>
  <Paragraphs>496</Paragraphs>
  <Slides>67</Slides>
  <Notes>67</Notes>
  <HiddenSlides>0</HiddenSlides>
  <MMClips>0</MMClips>
  <ScaleCrop>false</ScaleCrop>
  <HeadingPairs>
    <vt:vector size="4" baseType="variant">
      <vt:variant>
        <vt:lpstr>Theme</vt:lpstr>
      </vt:variant>
      <vt:variant>
        <vt:i4>1</vt:i4>
      </vt:variant>
      <vt:variant>
        <vt:lpstr>Slide Titles</vt:lpstr>
      </vt:variant>
      <vt:variant>
        <vt:i4>67</vt:i4>
      </vt:variant>
    </vt:vector>
  </HeadingPairs>
  <TitlesOfParts>
    <vt:vector size="68" baseType="lpstr">
      <vt:lpstr>4_Stephanie</vt:lpstr>
      <vt:lpstr>PowerPoint Presentation</vt:lpstr>
      <vt:lpstr>What is &amp; isn’t a data visualization?  (in our specific context)</vt:lpstr>
      <vt:lpstr>What’s included in your rating?</vt:lpstr>
      <vt:lpstr>What’s not included in your ratings?</vt:lpstr>
      <vt:lpstr>The Checklist</vt:lpstr>
      <vt:lpstr>The Checklist</vt:lpstr>
      <vt:lpstr>The Checklist</vt:lpstr>
      <vt:lpstr>The Checklist Ratings</vt:lpstr>
      <vt:lpstr>Checklist Guideline</vt:lpstr>
      <vt:lpstr>Checklist Guideline</vt:lpstr>
      <vt:lpstr>What not to do…</vt:lpstr>
      <vt:lpstr>Let’s walk through the checkpoints in  Text</vt:lpstr>
      <vt:lpstr>Text:  6-12 word descriptive title is left-justified in upper left corner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Let’s walk through the checkpoints in  Arrangement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Let’s walk through the checkpoints in  Color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Let’s walk through the checkpoints in  Lines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Need help? Consult this chart chooser infographic.</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Presenting  Data Effectively</dc:title>
  <dc:creator>Stephanie Evergreen</dc:creator>
  <cp:lastModifiedBy>Stephanie Evergreen</cp:lastModifiedBy>
  <cp:revision>109</cp:revision>
  <cp:lastPrinted>2016-01-13T15:15:53Z</cp:lastPrinted>
  <dcterms:created xsi:type="dcterms:W3CDTF">2015-06-15T15:50:50Z</dcterms:created>
  <dcterms:modified xsi:type="dcterms:W3CDTF">2018-02-12T16:09:42Z</dcterms:modified>
</cp:coreProperties>
</file>

<file path=docProps/thumbnail.jpeg>
</file>